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56" r:id="rId2"/>
    <p:sldId id="356" r:id="rId3"/>
    <p:sldId id="357" r:id="rId4"/>
    <p:sldId id="272" r:id="rId5"/>
    <p:sldId id="263" r:id="rId6"/>
    <p:sldId id="299" r:id="rId7"/>
    <p:sldId id="301" r:id="rId8"/>
    <p:sldId id="333" r:id="rId9"/>
    <p:sldId id="336" r:id="rId10"/>
    <p:sldId id="340" r:id="rId11"/>
    <p:sldId id="353" r:id="rId12"/>
    <p:sldId id="354" r:id="rId13"/>
    <p:sldId id="349" r:id="rId14"/>
    <p:sldId id="350" r:id="rId15"/>
    <p:sldId id="351" r:id="rId16"/>
    <p:sldId id="358" r:id="rId17"/>
    <p:sldId id="359" r:id="rId18"/>
    <p:sldId id="352" r:id="rId19"/>
    <p:sldId id="355" r:id="rId20"/>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p:restoredTop sz="94633"/>
  </p:normalViewPr>
  <p:slideViewPr>
    <p:cSldViewPr>
      <p:cViewPr varScale="1">
        <p:scale>
          <a:sx n="90" d="100"/>
          <a:sy n="90" d="100"/>
        </p:scale>
        <p:origin x="1736" y="19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366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1/4/23</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2829993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dirty="0"/>
          </a:p>
        </p:txBody>
      </p:sp>
    </p:spTree>
    <p:extLst>
      <p:ext uri="{BB962C8B-B14F-4D97-AF65-F5344CB8AC3E}">
        <p14:creationId xmlns:p14="http://schemas.microsoft.com/office/powerpoint/2010/main" val="2466000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dirty="0"/>
          </a:p>
        </p:txBody>
      </p:sp>
    </p:spTree>
    <p:extLst>
      <p:ext uri="{BB962C8B-B14F-4D97-AF65-F5344CB8AC3E}">
        <p14:creationId xmlns:p14="http://schemas.microsoft.com/office/powerpoint/2010/main" val="2039806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14</a:t>
            </a:fld>
            <a:endParaRPr lang="en-US" dirty="0"/>
          </a:p>
        </p:txBody>
      </p:sp>
    </p:spTree>
    <p:extLst>
      <p:ext uri="{BB962C8B-B14F-4D97-AF65-F5344CB8AC3E}">
        <p14:creationId xmlns:p14="http://schemas.microsoft.com/office/powerpoint/2010/main" val="50011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15</a:t>
            </a:fld>
            <a:endParaRPr lang="en-US" dirty="0"/>
          </a:p>
        </p:txBody>
      </p:sp>
    </p:spTree>
    <p:extLst>
      <p:ext uri="{BB962C8B-B14F-4D97-AF65-F5344CB8AC3E}">
        <p14:creationId xmlns:p14="http://schemas.microsoft.com/office/powerpoint/2010/main" val="144846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16</a:t>
            </a:fld>
            <a:endParaRPr lang="en-US" dirty="0"/>
          </a:p>
        </p:txBody>
      </p:sp>
    </p:spTree>
    <p:extLst>
      <p:ext uri="{BB962C8B-B14F-4D97-AF65-F5344CB8AC3E}">
        <p14:creationId xmlns:p14="http://schemas.microsoft.com/office/powerpoint/2010/main" val="2287753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17</a:t>
            </a:fld>
            <a:endParaRPr lang="en-US" dirty="0"/>
          </a:p>
        </p:txBody>
      </p:sp>
    </p:spTree>
    <p:extLst>
      <p:ext uri="{BB962C8B-B14F-4D97-AF65-F5344CB8AC3E}">
        <p14:creationId xmlns:p14="http://schemas.microsoft.com/office/powerpoint/2010/main" val="2936070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18</a:t>
            </a:fld>
            <a:endParaRPr lang="en-US" dirty="0"/>
          </a:p>
        </p:txBody>
      </p:sp>
    </p:spTree>
    <p:extLst>
      <p:ext uri="{BB962C8B-B14F-4D97-AF65-F5344CB8AC3E}">
        <p14:creationId xmlns:p14="http://schemas.microsoft.com/office/powerpoint/2010/main" val="3371171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19</a:t>
            </a:fld>
            <a:endParaRPr lang="en-US" dirty="0"/>
          </a:p>
        </p:txBody>
      </p:sp>
    </p:spTree>
    <p:extLst>
      <p:ext uri="{BB962C8B-B14F-4D97-AF65-F5344CB8AC3E}">
        <p14:creationId xmlns:p14="http://schemas.microsoft.com/office/powerpoint/2010/main" val="1826007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a:t>
            </a:fld>
            <a:endParaRPr lang="en-US" dirty="0"/>
          </a:p>
        </p:txBody>
      </p:sp>
    </p:spTree>
    <p:extLst>
      <p:ext uri="{BB962C8B-B14F-4D97-AF65-F5344CB8AC3E}">
        <p14:creationId xmlns:p14="http://schemas.microsoft.com/office/powerpoint/2010/main" val="772761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a:t>
            </a:fld>
            <a:endParaRPr lang="en-US" dirty="0"/>
          </a:p>
        </p:txBody>
      </p:sp>
    </p:spTree>
    <p:extLst>
      <p:ext uri="{BB962C8B-B14F-4D97-AF65-F5344CB8AC3E}">
        <p14:creationId xmlns:p14="http://schemas.microsoft.com/office/powerpoint/2010/main" val="1731481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7250" y="0"/>
            <a:ext cx="5384800" cy="4038600"/>
          </a:xfrm>
        </p:spPr>
      </p:sp>
      <p:sp>
        <p:nvSpPr>
          <p:cNvPr id="3" name="Notes Placeholder 2"/>
          <p:cNvSpPr>
            <a:spLocks noGrp="1"/>
          </p:cNvSpPr>
          <p:nvPr>
            <p:ph type="body" idx="1"/>
          </p:nvPr>
        </p:nvSpPr>
        <p:spPr>
          <a:xfrm>
            <a:off x="120650" y="4073371"/>
            <a:ext cx="6858000" cy="5454651"/>
          </a:xfrm>
        </p:spPr>
        <p:txBody>
          <a:bodyPr>
            <a:normAutofit fontScale="92500" lnSpcReduction="20000"/>
          </a:bodyPr>
          <a:lstStyle/>
          <a:p>
            <a:r>
              <a:rPr lang="en-US" sz="1100" dirty="0"/>
              <a:t>The letter is believed to be the earliest letter from the pen of Paul, probably about A.D. 50-51.  It was written from Corinth, probably about six months after he has left Thessalonica on his second missionary journey.  The two letters Paul wrote to the Thessalonians are full of fatherly affection and advice: “But we were gentle in your midst, as a nursing mother would cherish her own children” and exhorted them “like a father with his children” (1 Th. 2:7, 11).  With the tenderness of a mother and the strength of a father, Paul affirmed, encouraged, and corrected these Christians.  Thessalonica (Salonica) was a Roman “free city” and a major city in Macedonia, its largest city and capital.  The record of the church can be found in Acts 17:1-10 where Paul began his ministry, as he often did, in the synagogue.  For three sabbaths, he preached the gospel and several were converted by his messages, including many Greeks (Acts 17:3; 1 Th. 1:9).  During this time, Paul engaged in manual laborer so as not to be financial burden on them (1 Th. 2:9; 2 Th. 3:8).  Some became jealous of Paul’s influence so they formed a mob forcing Paul to leave town at night (Acts 17:11-15).  From Thessalonica, Paul went to Berea and eventually to Athens.  In Athens, Paul was anxious to hear of the status of the newborn church so he “sent Timothy to establish and exhort you in your faith” fearing that “somehow the tempter had tempted you and our labor would be in vain” (3:2, 5).  Paul, then, moved to Corinth, where he waited anxiously for word from Timothy.  Much to Paul’s relief, the word that came to him was good.  Their faith in Jesus had held fast, they were loving one another, and their affection for him was still strong.  That said, Paul felt there were a few things that needed his attention: First, he praised them for their steadfastness but needed to correct those who questioned his motives regarding his failure to return.  Secondly, Paul sought to affirm their faith and encourage them “to excel even more” (4:1, 10).  Finally, he need to clarify some things regarding the Lord’s second coming; specifically, what would happen to Christians who died before He came.  The subject of the coming of Christ is the major theme of this letter.  Each chapter includes instruction regarding Christ’s coming again (1:10; 2:19; 3;13; 4:13-18; 5:2).  Knowing this, Paul provides encouragement for them to live in the light, to be </a:t>
            </a:r>
            <a:r>
              <a:rPr lang="en-US" sz="1100" i="1" dirty="0"/>
              <a:t>sanctified</a:t>
            </a:r>
            <a:r>
              <a:rPr lang="en-US" sz="1100" dirty="0"/>
              <a:t> (4:1-12; 5:12-18).   Paul speaks well of them when he tells them that they had “sounded out the word” and their “faith in God has gone forth everywhere: (1 Th. 1:7-8). </a:t>
            </a:r>
          </a:p>
          <a:p>
            <a:endParaRPr lang="en-US" sz="1100" dirty="0"/>
          </a:p>
          <a:p>
            <a:r>
              <a:rPr lang="en-US" sz="1100" b="1" u="sng" dirty="0"/>
              <a:t>Application</a:t>
            </a:r>
          </a:p>
          <a:p>
            <a:endParaRPr lang="en-US" sz="1100" b="1" u="sng" dirty="0"/>
          </a:p>
          <a:p>
            <a:pPr marL="685800" lvl="1" indent="-228600">
              <a:buFont typeface="+mj-lt"/>
              <a:buAutoNum type="arabicPeriod"/>
            </a:pPr>
            <a:r>
              <a:rPr lang="en-US" sz="1100" dirty="0"/>
              <a:t>Paul says the church at Thessalonica “sounded out the word” by their work of faith, labor of love, and patience of hope.  How about the church here? Do we have these attributes? Do we sound out the word? </a:t>
            </a:r>
          </a:p>
          <a:p>
            <a:pPr marL="685800" lvl="1" indent="-228600">
              <a:buFont typeface="+mj-lt"/>
              <a:buAutoNum type="arabicPeriod"/>
            </a:pPr>
            <a:r>
              <a:rPr lang="en-US" sz="1100" dirty="0"/>
              <a:t>Paul reminds us that the word of God is inspired; it comes from Him, not men (1 Th. 2:13).  </a:t>
            </a:r>
          </a:p>
          <a:p>
            <a:pPr marL="685800" lvl="1" indent="-228600">
              <a:buFont typeface="+mj-lt"/>
              <a:buAutoNum type="arabicPeriod"/>
            </a:pPr>
            <a:r>
              <a:rPr lang="en-US" sz="1100" dirty="0"/>
              <a:t>Paul instructs them to be “sanctified” --- that holy is as holy does --- that we are to love one another and “to aspire to live quietly” (1 Th. 4:3, 9-11).</a:t>
            </a:r>
          </a:p>
          <a:p>
            <a:pPr marL="685800" lvl="1" indent="-228600">
              <a:buFont typeface="+mj-lt"/>
              <a:buAutoNum type="arabicPeriod"/>
            </a:pPr>
            <a:r>
              <a:rPr lang="en-US" sz="1100" dirty="0"/>
              <a:t>Paul informs us that Christ is coming again “like a thief in the night” and to be ready for His coming (1 Th. 5:3) . Are we ready?</a:t>
            </a:r>
          </a:p>
          <a:p>
            <a:pPr marL="685800" lvl="1" indent="-228600">
              <a:buFont typeface="+mj-lt"/>
              <a:buAutoNum type="arabicPeriod"/>
            </a:pPr>
            <a:r>
              <a:rPr lang="en-US" sz="1100" dirty="0"/>
              <a:t>Don’t miss this: “We ask you, brothers, to respect those who labor among you and are over you in the Lord and admonish you, and to esteem them very highly in love because of their work. Be at peace among yourselves” (5:12-13). Do we do this?</a:t>
            </a:r>
          </a:p>
          <a:p>
            <a:pPr lvl="1"/>
            <a:endParaRPr lang="en-US" sz="1100" dirty="0"/>
          </a:p>
          <a:p>
            <a:r>
              <a:rPr lang="en-US" sz="1100" b="1" u="sng" dirty="0"/>
              <a:t>Key thought</a:t>
            </a:r>
            <a:r>
              <a:rPr lang="en-US" sz="1100" dirty="0"/>
              <a:t>: Notice Pauls’ closing admonition to them (us) is noteworthy: “Admonish the idle, encourage the fainthearted, help the weak, be patient with them all. See that no one repays anyone evil for evil, but always seek to do good to one another and to everyone. Rejoice always, pray without ceasing, give thanks in all circumstances; for this is the will of God in Christ Jesus for you. Do not quench the Spirit. Do not despise prophecies, but test everything; hold fast what is good. Abstain from every form of evil” (1 Th. 5:14-22).  What a list!  </a:t>
            </a:r>
            <a:endParaRPr lang="en-US" sz="1100" b="1" u="sng" dirty="0"/>
          </a:p>
          <a:p>
            <a:pPr marL="685800" lvl="1" indent="-228600">
              <a:buFont typeface="+mj-lt"/>
              <a:buAutoNum type="arabicPeriod"/>
            </a:pPr>
            <a:endParaRPr lang="en-US" sz="1000" dirty="0"/>
          </a:p>
          <a:p>
            <a:pPr marL="685800" lvl="1" indent="-228600">
              <a:buFont typeface="+mj-lt"/>
              <a:buAutoNum type="arabicPeriod"/>
            </a:pPr>
            <a:endParaRPr lang="en-US" sz="1000" dirty="0"/>
          </a:p>
          <a:p>
            <a:pPr marL="685800" lvl="1" indent="-228600">
              <a:buFont typeface="+mj-lt"/>
              <a:buAutoNum type="arabicPeriod"/>
            </a:pPr>
            <a:endParaRPr lang="en-US" sz="1000" dirty="0"/>
          </a:p>
          <a:p>
            <a:pPr marL="685800" lvl="1" indent="-228600">
              <a:buFont typeface="+mj-lt"/>
              <a:buAutoNum type="arabicPeriod"/>
            </a:pPr>
            <a:endParaRPr lang="en-US" sz="1000" dirty="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5</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6</a:t>
            </a:fld>
            <a:endParaRPr lang="en-US" dirty="0"/>
          </a:p>
        </p:txBody>
      </p:sp>
    </p:spTree>
    <p:extLst>
      <p:ext uri="{BB962C8B-B14F-4D97-AF65-F5344CB8AC3E}">
        <p14:creationId xmlns:p14="http://schemas.microsoft.com/office/powerpoint/2010/main" val="120883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7</a:t>
            </a:fld>
            <a:endParaRPr lang="en-US" dirty="0"/>
          </a:p>
        </p:txBody>
      </p:sp>
    </p:spTree>
    <p:extLst>
      <p:ext uri="{BB962C8B-B14F-4D97-AF65-F5344CB8AC3E}">
        <p14:creationId xmlns:p14="http://schemas.microsoft.com/office/powerpoint/2010/main" val="901476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8</a:t>
            </a:fld>
            <a:endParaRPr lang="en-US" dirty="0"/>
          </a:p>
        </p:txBody>
      </p:sp>
    </p:spTree>
    <p:extLst>
      <p:ext uri="{BB962C8B-B14F-4D97-AF65-F5344CB8AC3E}">
        <p14:creationId xmlns:p14="http://schemas.microsoft.com/office/powerpoint/2010/main" val="275333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dirty="0"/>
          </a:p>
        </p:txBody>
      </p:sp>
    </p:spTree>
    <p:extLst>
      <p:ext uri="{BB962C8B-B14F-4D97-AF65-F5344CB8AC3E}">
        <p14:creationId xmlns:p14="http://schemas.microsoft.com/office/powerpoint/2010/main" val="288288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1/4/23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1/4/23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1 Thessalonians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B35562F-996A-0345-8837-80A8B0EBC8E1}"/>
              </a:ext>
            </a:extLst>
          </p:cNvPr>
          <p:cNvSpPr/>
          <p:nvPr/>
        </p:nvSpPr>
        <p:spPr>
          <a:xfrm>
            <a:off x="3432104" y="3244334"/>
            <a:ext cx="2279791" cy="369332"/>
          </a:xfrm>
          <a:prstGeom prst="rect">
            <a:avLst/>
          </a:prstGeom>
        </p:spPr>
        <p:txBody>
          <a:bodyPr wrap="none">
            <a:spAutoFit/>
          </a:bodyPr>
          <a:lstStyle/>
          <a:p>
            <a:r>
              <a:rPr lang="en-US" dirty="0"/>
              <a:t>paul's missionary map</a:t>
            </a:r>
          </a:p>
        </p:txBody>
      </p:sp>
      <p:pic>
        <p:nvPicPr>
          <p:cNvPr id="1026" name="Picture 2" descr="Apostle Paul's Second Missionary Journey Large Map">
            <a:extLst>
              <a:ext uri="{FF2B5EF4-FFF2-40B4-BE49-F238E27FC236}">
                <a16:creationId xmlns:a16="http://schemas.microsoft.com/office/drawing/2014/main" id="{D261F2AD-7BD9-7D43-8646-8557D060D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24CFF0F-50FB-F145-9187-3F3E72686491}"/>
              </a:ext>
            </a:extLst>
          </p:cNvPr>
          <p:cNvSpPr txBox="1"/>
          <p:nvPr/>
        </p:nvSpPr>
        <p:spPr>
          <a:xfrm>
            <a:off x="103178" y="457200"/>
            <a:ext cx="1186070" cy="338554"/>
          </a:xfrm>
          <a:prstGeom prst="rect">
            <a:avLst/>
          </a:prstGeom>
          <a:solidFill>
            <a:schemeClr val="accent4">
              <a:lumMod val="40000"/>
              <a:lumOff val="60000"/>
            </a:schemeClr>
          </a:solidFill>
        </p:spPr>
        <p:txBody>
          <a:bodyPr wrap="square" rtlCol="0">
            <a:spAutoFit/>
          </a:bodyPr>
          <a:lstStyle/>
          <a:p>
            <a:endParaRPr lang="en-US" sz="1600" dirty="0">
              <a:highlight>
                <a:srgbClr val="000000"/>
              </a:highlight>
            </a:endParaRPr>
          </a:p>
        </p:txBody>
      </p:sp>
      <p:cxnSp>
        <p:nvCxnSpPr>
          <p:cNvPr id="3" name="Straight Arrow Connector 2">
            <a:extLst>
              <a:ext uri="{FF2B5EF4-FFF2-40B4-BE49-F238E27FC236}">
                <a16:creationId xmlns:a16="http://schemas.microsoft.com/office/drawing/2014/main" id="{1CAF9DC2-6F73-E846-9275-C0B21DBE0B17}"/>
              </a:ext>
            </a:extLst>
          </p:cNvPr>
          <p:cNvCxnSpPr/>
          <p:nvPr/>
        </p:nvCxnSpPr>
        <p:spPr>
          <a:xfrm>
            <a:off x="457200" y="2590800"/>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01155373-1ABC-094E-B549-C294A4841312}"/>
              </a:ext>
            </a:extLst>
          </p:cNvPr>
          <p:cNvCxnSpPr>
            <a:cxnSpLocks/>
          </p:cNvCxnSpPr>
          <p:nvPr/>
        </p:nvCxnSpPr>
        <p:spPr>
          <a:xfrm flipV="1">
            <a:off x="103178" y="2438400"/>
            <a:ext cx="582622" cy="80593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6691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E21BD-792D-034D-B845-394C3FBCCAF1}"/>
              </a:ext>
            </a:extLst>
          </p:cNvPr>
          <p:cNvSpPr>
            <a:spLocks noGrp="1"/>
          </p:cNvSpPr>
          <p:nvPr>
            <p:ph type="title"/>
          </p:nvPr>
        </p:nvSpPr>
        <p:spPr/>
        <p:txBody>
          <a:bodyPr>
            <a:normAutofit/>
          </a:bodyPr>
          <a:lstStyle/>
          <a:p>
            <a:r>
              <a:rPr lang="en-US" sz="3200" dirty="0"/>
              <a:t>About the city -- Harkrider</a:t>
            </a:r>
          </a:p>
        </p:txBody>
      </p:sp>
      <p:sp>
        <p:nvSpPr>
          <p:cNvPr id="3" name="Content Placeholder 2">
            <a:extLst>
              <a:ext uri="{FF2B5EF4-FFF2-40B4-BE49-F238E27FC236}">
                <a16:creationId xmlns:a16="http://schemas.microsoft.com/office/drawing/2014/main" id="{CF8BBFCB-99C9-5D43-B0C2-AF73385688FA}"/>
              </a:ext>
            </a:extLst>
          </p:cNvPr>
          <p:cNvSpPr>
            <a:spLocks noGrp="1"/>
          </p:cNvSpPr>
          <p:nvPr>
            <p:ph idx="1"/>
          </p:nvPr>
        </p:nvSpPr>
        <p:spPr>
          <a:xfrm>
            <a:off x="152400" y="1600200"/>
            <a:ext cx="8839200" cy="4800601"/>
          </a:xfrm>
        </p:spPr>
        <p:txBody>
          <a:bodyPr>
            <a:normAutofit/>
          </a:bodyPr>
          <a:lstStyle/>
          <a:p>
            <a:pPr marL="118872" indent="0">
              <a:buNone/>
            </a:pPr>
            <a:r>
              <a:rPr lang="en-US" sz="2400" dirty="0"/>
              <a:t>“Thessalonica, also known as Salonica or present-day Thessaloniki, Greece, was an important and commercial center in Paul’s day.  When Macedonia became a Roman province in 146 B.C. Thessalonica became the provincial capital.  Though its population was primarily Greek, it was a Roman “free city” with the privilege of holding an assembly and of appointing their own magistrates.  It was a flourishing commercial center because of accessibility both by sea and land.  Not only was it a seaport on the Aegean Sea but also the famous Roman road, known as the Egnatian highway (Via Egnataia), ran through the city.”</a:t>
            </a:r>
          </a:p>
        </p:txBody>
      </p:sp>
    </p:spTree>
    <p:extLst>
      <p:ext uri="{BB962C8B-B14F-4D97-AF65-F5344CB8AC3E}">
        <p14:creationId xmlns:p14="http://schemas.microsoft.com/office/powerpoint/2010/main" val="3215466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52DD2-2161-404B-AFB1-8D216E4956FD}"/>
              </a:ext>
            </a:extLst>
          </p:cNvPr>
          <p:cNvSpPr>
            <a:spLocks noGrp="1"/>
          </p:cNvSpPr>
          <p:nvPr>
            <p:ph type="title"/>
          </p:nvPr>
        </p:nvSpPr>
        <p:spPr/>
        <p:txBody>
          <a:bodyPr>
            <a:normAutofit/>
          </a:bodyPr>
          <a:lstStyle/>
          <a:p>
            <a:r>
              <a:rPr lang="en-US" sz="3200" dirty="0"/>
              <a:t>About the church --- Harkrider </a:t>
            </a:r>
          </a:p>
        </p:txBody>
      </p:sp>
      <p:sp>
        <p:nvSpPr>
          <p:cNvPr id="3" name="Content Placeholder 2">
            <a:extLst>
              <a:ext uri="{FF2B5EF4-FFF2-40B4-BE49-F238E27FC236}">
                <a16:creationId xmlns:a16="http://schemas.microsoft.com/office/drawing/2014/main" id="{FE7A901D-24FB-C24B-916F-8AE0DBC4E94C}"/>
              </a:ext>
            </a:extLst>
          </p:cNvPr>
          <p:cNvSpPr>
            <a:spLocks noGrp="1"/>
          </p:cNvSpPr>
          <p:nvPr>
            <p:ph idx="1"/>
          </p:nvPr>
        </p:nvSpPr>
        <p:spPr>
          <a:xfrm>
            <a:off x="228600" y="1676399"/>
            <a:ext cx="8839200" cy="4724401"/>
          </a:xfrm>
        </p:spPr>
        <p:txBody>
          <a:bodyPr>
            <a:normAutofit lnSpcReduction="10000"/>
          </a:bodyPr>
          <a:lstStyle/>
          <a:p>
            <a:pPr marL="118872" indent="0">
              <a:buNone/>
            </a:pPr>
            <a:r>
              <a:rPr lang="en-US" sz="2200" dirty="0"/>
              <a:t>“In Acts 17:1-10 is the record of Thessalonica on his second missionary journey.  As a commercial city it had attracted a large community of Jews.  Paul was invited to speak in the synagogue for three sabbath days  and “reasoned with them from the Scriptures” (Acts 17:2).  Some of the Jews believed when he explained that the death  and resurrection of Christ fulfilled prophecy.  However, there was a greater number of Greeks who believed, among whom were many leading women.  The Jews became jealous and gathered up some wicked men who attacked the house of Jason and took some of the brethren before the city authorities and accused them of harboring men who “have turned the world upside down” (Acts 17:6).  They also accused them of saying there is another king than Caesar, one named Jesus.  Paul and Silas left by night and went to Berea, only to be pursued by Thessalonian Jews and obligated to move on to Athens (Acts 17:11-15)."</a:t>
            </a:r>
          </a:p>
        </p:txBody>
      </p:sp>
    </p:spTree>
    <p:extLst>
      <p:ext uri="{BB962C8B-B14F-4D97-AF65-F5344CB8AC3E}">
        <p14:creationId xmlns:p14="http://schemas.microsoft.com/office/powerpoint/2010/main" val="26764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D5546-A7A7-5242-8491-671997FF1019}"/>
              </a:ext>
            </a:extLst>
          </p:cNvPr>
          <p:cNvSpPr>
            <a:spLocks noGrp="1"/>
          </p:cNvSpPr>
          <p:nvPr>
            <p:ph type="title"/>
          </p:nvPr>
        </p:nvSpPr>
        <p:spPr/>
        <p:txBody>
          <a:bodyPr>
            <a:normAutofit fontScale="90000"/>
          </a:bodyPr>
          <a:lstStyle/>
          <a:p>
            <a:br>
              <a:rPr lang="en-US" sz="3200" dirty="0"/>
            </a:br>
            <a:br>
              <a:rPr lang="en-US" sz="3200" dirty="0"/>
            </a:br>
            <a:r>
              <a:rPr lang="en-US" sz="3600" dirty="0"/>
              <a:t>Who wrote the book?</a:t>
            </a:r>
            <a:br>
              <a:rPr lang="en-US" sz="3600" dirty="0"/>
            </a:br>
            <a:br>
              <a:rPr lang="en-US" sz="3600" dirty="0"/>
            </a:br>
            <a:endParaRPr lang="en-US" sz="3600" dirty="0"/>
          </a:p>
        </p:txBody>
      </p:sp>
      <p:sp>
        <p:nvSpPr>
          <p:cNvPr id="3" name="Content Placeholder 2">
            <a:extLst>
              <a:ext uri="{FF2B5EF4-FFF2-40B4-BE49-F238E27FC236}">
                <a16:creationId xmlns:a16="http://schemas.microsoft.com/office/drawing/2014/main" id="{E8308B9F-92A9-A249-8C5D-0C9DF9E76DCB}"/>
              </a:ext>
            </a:extLst>
          </p:cNvPr>
          <p:cNvSpPr>
            <a:spLocks noGrp="1"/>
          </p:cNvSpPr>
          <p:nvPr>
            <p:ph idx="1"/>
          </p:nvPr>
        </p:nvSpPr>
        <p:spPr>
          <a:xfrm>
            <a:off x="304800" y="1219200"/>
            <a:ext cx="8534400" cy="5483352"/>
          </a:xfrm>
        </p:spPr>
        <p:txBody>
          <a:bodyPr>
            <a:noAutofit/>
          </a:bodyPr>
          <a:lstStyle/>
          <a:p>
            <a:pPr marL="118872" indent="0">
              <a:buNone/>
            </a:pPr>
            <a:endParaRPr lang="en-US" sz="2400" dirty="0"/>
          </a:p>
          <a:p>
            <a:pPr marL="118872" indent="0">
              <a:buNone/>
            </a:pPr>
            <a:r>
              <a:rPr lang="en-US" sz="2200" dirty="0"/>
              <a:t>After Paul started the church in Thessalonica on his second missionary journey, he wrote this first letter to the believers there within just a few months of leaving.  In Acts, Luke recorded that Paul preached for three Sabbath days to the Jews in the local synagogue (Acts 17:2). However, most scholars believe Paul spent about three months, rather than three weeks, with the Thessalonians because (1) he would have had to have been there long enough to receive more than one offering from the Philippian church (Phi. 4:15–16); (2) A large number of Greeks obeyed the gospel (Acts 17:4; 1 Th. 1:9); (3) Paul engaged in some manual labor during this period (1 Th. 2:9; 3:8); (4) A good church had been established that had already sounded out the word of the Lord to other places (1 Th. 1:7-8).  Paul’s ministry in Thessalonica obviously touched not only Jews but Gentiles as well.  Many Gentiles in the church had come out of idolatry, which was not a particular problem among the Jews of that time (1 Th.  1:9).</a:t>
            </a:r>
          </a:p>
        </p:txBody>
      </p:sp>
    </p:spTree>
    <p:extLst>
      <p:ext uri="{BB962C8B-B14F-4D97-AF65-F5344CB8AC3E}">
        <p14:creationId xmlns:p14="http://schemas.microsoft.com/office/powerpoint/2010/main" val="4009716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8F751-7D98-7D45-8543-ACE4BE7BAE33}"/>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4EE36D3F-231B-7C4A-BABD-15A19E9453A5}"/>
              </a:ext>
            </a:extLst>
          </p:cNvPr>
          <p:cNvSpPr>
            <a:spLocks noGrp="1"/>
          </p:cNvSpPr>
          <p:nvPr>
            <p:ph idx="1"/>
          </p:nvPr>
        </p:nvSpPr>
        <p:spPr>
          <a:xfrm>
            <a:off x="304800" y="1600201"/>
            <a:ext cx="8382000" cy="4800600"/>
          </a:xfrm>
        </p:spPr>
        <p:txBody>
          <a:bodyPr>
            <a:noAutofit/>
          </a:bodyPr>
          <a:lstStyle/>
          <a:p>
            <a:pPr marL="118872" indent="0">
              <a:buNone/>
            </a:pPr>
            <a:r>
              <a:rPr lang="en-US" sz="2200" dirty="0"/>
              <a:t>Paul wrote his first letter to the Thessalonian church from the city of Corinth around AD 50-52, just a few months after having preached in Thessalonica on his second missionary journey.  Upon leaving Thessalonica under duress, Paul, Silas, and Timothy traveled to Athens by way of Berea.  But after a short time in Athens, Paul felt the need to receive a report from the newborn church in Thessalonica, so he sent Timothy back to serve and minister to the new believers there.  Paul wanted to check on the state of the Thessalonians’ faith, for fear that false teachers might have infiltrated their number.  However, Timothy soon returned with a good report, prompting Paul to pen 1 Thessalonians as a letter of encouragement to the new believers and to settle misunderstandings regarding the second coming.  Each chapter includes a reference to this hope (1:10; 2:19; 3:13; 4:16-17; 5:2, 23).  </a:t>
            </a:r>
          </a:p>
        </p:txBody>
      </p:sp>
    </p:spTree>
    <p:extLst>
      <p:ext uri="{BB962C8B-B14F-4D97-AF65-F5344CB8AC3E}">
        <p14:creationId xmlns:p14="http://schemas.microsoft.com/office/powerpoint/2010/main" val="323913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3A761-8831-BD43-B404-299BC11BE0AB}"/>
              </a:ext>
            </a:extLst>
          </p:cNvPr>
          <p:cNvSpPr>
            <a:spLocks noGrp="1"/>
          </p:cNvSpPr>
          <p:nvPr>
            <p:ph type="title"/>
          </p:nvPr>
        </p:nvSpPr>
        <p:spPr/>
        <p:txBody>
          <a:bodyPr>
            <a:normAutofit/>
          </a:bodyPr>
          <a:lstStyle/>
          <a:p>
            <a:r>
              <a:rPr lang="en-US" sz="3200" dirty="0"/>
              <a:t>Why is First Thessalonians so important?</a:t>
            </a:r>
          </a:p>
        </p:txBody>
      </p:sp>
      <p:sp>
        <p:nvSpPr>
          <p:cNvPr id="3" name="Content Placeholder 2">
            <a:extLst>
              <a:ext uri="{FF2B5EF4-FFF2-40B4-BE49-F238E27FC236}">
                <a16:creationId xmlns:a16="http://schemas.microsoft.com/office/drawing/2014/main" id="{A2DBD50A-8DE8-034E-A211-3802D910B339}"/>
              </a:ext>
            </a:extLst>
          </p:cNvPr>
          <p:cNvSpPr>
            <a:spLocks noGrp="1"/>
          </p:cNvSpPr>
          <p:nvPr>
            <p:ph idx="1"/>
          </p:nvPr>
        </p:nvSpPr>
        <p:spPr>
          <a:xfrm>
            <a:off x="228600" y="1524001"/>
            <a:ext cx="8458200" cy="4876800"/>
          </a:xfrm>
        </p:spPr>
        <p:txBody>
          <a:bodyPr>
            <a:normAutofit lnSpcReduction="10000"/>
          </a:bodyPr>
          <a:lstStyle/>
          <a:p>
            <a:pPr marL="118872" indent="0">
              <a:buNone/>
            </a:pPr>
            <a:r>
              <a:rPr lang="en-US" sz="2400" dirty="0"/>
              <a:t>Everyone would like to have some insight into what their future holds. How much more so when it comes to the end of the whole world? What will occur at the second coming? </a:t>
            </a:r>
          </a:p>
          <a:p>
            <a:pPr marL="868680" lvl="1" indent="-457200">
              <a:buFont typeface="+mj-lt"/>
              <a:buAutoNum type="arabicPeriod"/>
            </a:pPr>
            <a:r>
              <a:rPr lang="en-US" sz="2200" dirty="0"/>
              <a:t>First, He will come with a shout and the sound of a trumpet (4:16a).  It will not be silent nor secret.  This refutes the premillennial idea of the “rapture” (see Rev. 1:7; Acts 1:11).  </a:t>
            </a:r>
          </a:p>
          <a:p>
            <a:pPr marL="868680" lvl="1" indent="-457200">
              <a:buFont typeface="+mj-lt"/>
              <a:buAutoNum type="arabicPeriod"/>
            </a:pPr>
            <a:r>
              <a:rPr lang="en-US" sz="2200" dirty="0"/>
              <a:t>Secondly, the dead in Christ - those who are asleep (dead) - shall rise first (4:16b). </a:t>
            </a:r>
          </a:p>
          <a:p>
            <a:pPr marL="868680" lvl="1" indent="-457200">
              <a:buFont typeface="+mj-lt"/>
              <a:buAutoNum type="arabicPeriod"/>
            </a:pPr>
            <a:r>
              <a:rPr lang="en-US" sz="2200" dirty="0"/>
              <a:t>Those still living will follow close behind. All believers will meet Jesus in the air to begin an eternity spent with the Lord (1 Th. 4:17–18).  We will be changed! (see 1 Cor. 15:50-58).  </a:t>
            </a:r>
          </a:p>
          <a:p>
            <a:pPr marL="868680" lvl="1" indent="-457200">
              <a:buFont typeface="+mj-lt"/>
              <a:buAutoNum type="arabicPeriod"/>
            </a:pPr>
            <a:r>
              <a:rPr lang="en-US" sz="2200" dirty="0"/>
              <a:t>“So shall we ever be with the Lord” (4:17b).  </a:t>
            </a:r>
          </a:p>
          <a:p>
            <a:pPr marL="868680" lvl="1" indent="-457200">
              <a:buFont typeface="+mj-lt"/>
              <a:buAutoNum type="arabicPeriod"/>
            </a:pPr>
            <a:r>
              <a:rPr lang="en-US" sz="2200" dirty="0"/>
              <a:t>We should comfort one another with these words (4:18).   </a:t>
            </a:r>
          </a:p>
          <a:p>
            <a:pPr marL="118872" indent="0">
              <a:buNone/>
            </a:pPr>
            <a:endParaRPr lang="en-US" dirty="0"/>
          </a:p>
          <a:p>
            <a:pPr marL="118872" indent="0">
              <a:buNone/>
            </a:pPr>
            <a:endParaRPr lang="en-US" dirty="0"/>
          </a:p>
        </p:txBody>
      </p:sp>
    </p:spTree>
    <p:extLst>
      <p:ext uri="{BB962C8B-B14F-4D97-AF65-F5344CB8AC3E}">
        <p14:creationId xmlns:p14="http://schemas.microsoft.com/office/powerpoint/2010/main" val="369490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3A761-8831-BD43-B404-299BC11BE0AB}"/>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A2DBD50A-8DE8-034E-A211-3802D910B339}"/>
              </a:ext>
            </a:extLst>
          </p:cNvPr>
          <p:cNvSpPr>
            <a:spLocks noGrp="1"/>
          </p:cNvSpPr>
          <p:nvPr>
            <p:ph idx="1"/>
          </p:nvPr>
        </p:nvSpPr>
        <p:spPr>
          <a:xfrm>
            <a:off x="152400" y="1600200"/>
            <a:ext cx="8991600" cy="5102351"/>
          </a:xfrm>
        </p:spPr>
        <p:txBody>
          <a:bodyPr>
            <a:noAutofit/>
          </a:bodyPr>
          <a:lstStyle/>
          <a:p>
            <a:pPr marL="118872" indent="0">
              <a:buNone/>
            </a:pPr>
            <a:r>
              <a:rPr lang="en-US" sz="2200" dirty="0"/>
              <a:t>Impressed by the faithfulness of the Thessalonians in the face of persecution, Paul wrote to encourage the Christians there with the goal that they would continue to grow in godliness. Paul knew that they had been exposed to errant teaching regarding the second coming leading to  other issues regarding their daily living.  Paul also understood that unless the young church continued to mature in its faith, the danger would only increase over time.  With that in mind, Paul taught the people that any spiritual growth would ultimately be motivated by their hope in the ultimate return of Jesus Christ.  Paul emphasized the second coming and used it as a foundation to address their godly living.  What better way to motivate Christians to live a holy life than to stress the impending coming of the  Lord in which all will be judged, and the faithful will be rewarded?  Let us so be advised.  </a:t>
            </a:r>
          </a:p>
        </p:txBody>
      </p:sp>
    </p:spTree>
    <p:extLst>
      <p:ext uri="{BB962C8B-B14F-4D97-AF65-F5344CB8AC3E}">
        <p14:creationId xmlns:p14="http://schemas.microsoft.com/office/powerpoint/2010/main" val="154846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3A761-8831-BD43-B404-299BC11BE0AB}"/>
              </a:ext>
            </a:extLst>
          </p:cNvPr>
          <p:cNvSpPr>
            <a:spLocks noGrp="1"/>
          </p:cNvSpPr>
          <p:nvPr>
            <p:ph type="title"/>
          </p:nvPr>
        </p:nvSpPr>
        <p:spPr/>
        <p:txBody>
          <a:bodyPr>
            <a:normAutofit/>
          </a:bodyPr>
          <a:lstStyle/>
          <a:p>
            <a:r>
              <a:rPr lang="en-US" sz="3200" dirty="0"/>
              <a:t>How do I apply this?</a:t>
            </a:r>
          </a:p>
        </p:txBody>
      </p:sp>
      <p:sp>
        <p:nvSpPr>
          <p:cNvPr id="3" name="Content Placeholder 2">
            <a:extLst>
              <a:ext uri="{FF2B5EF4-FFF2-40B4-BE49-F238E27FC236}">
                <a16:creationId xmlns:a16="http://schemas.microsoft.com/office/drawing/2014/main" id="{A2DBD50A-8DE8-034E-A211-3802D910B339}"/>
              </a:ext>
            </a:extLst>
          </p:cNvPr>
          <p:cNvSpPr>
            <a:spLocks noGrp="1"/>
          </p:cNvSpPr>
          <p:nvPr>
            <p:ph idx="1"/>
          </p:nvPr>
        </p:nvSpPr>
        <p:spPr>
          <a:xfrm>
            <a:off x="152400" y="1600200"/>
            <a:ext cx="8991600" cy="5102351"/>
          </a:xfrm>
        </p:spPr>
        <p:txBody>
          <a:bodyPr>
            <a:noAutofit/>
          </a:bodyPr>
          <a:lstStyle/>
          <a:p>
            <a:pPr marL="118872" indent="0">
              <a:buNone/>
            </a:pPr>
            <a:r>
              <a:rPr lang="en-US" sz="2100" dirty="0"/>
              <a:t>Do you ever feel as though your Christian faith has grown stale? Paul’s first letter to the Thessalonians is the perfect remedy for such a feeling.  Its focus on Christ’s return provides water for the thirsty soul today, encouraging growth in maturity by providing hope in the midst of suffering or uncertainty.</a:t>
            </a:r>
          </a:p>
          <a:p>
            <a:pPr marL="118872" indent="0">
              <a:buNone/>
            </a:pPr>
            <a:endParaRPr lang="en-US" sz="2100" dirty="0"/>
          </a:p>
          <a:p>
            <a:pPr marL="118872" indent="0">
              <a:buNone/>
            </a:pPr>
            <a:r>
              <a:rPr lang="en-US" sz="2100" dirty="0"/>
              <a:t>Paul’s specific, practical instruction for this process of sanctification can be applied directly to our current circumstances.  By clinging to our hope in Christ, we may see several clear results in our lives: avoiding sexual immorality, refusing to defraud others, appreciating those Christians who serve on your behalf, refusing to repay evil for evil, rejoicing always, praying without ceasing, and giving thanks in all things—to name a few (4:3–7; 5:12–23).  This list, of course, is not exhaustive, but the first letter to the Thessalonians makes clear that every Christian should expect to grow in holiness over the course of his or her life.</a:t>
            </a:r>
          </a:p>
        </p:txBody>
      </p:sp>
    </p:spTree>
    <p:extLst>
      <p:ext uri="{BB962C8B-B14F-4D97-AF65-F5344CB8AC3E}">
        <p14:creationId xmlns:p14="http://schemas.microsoft.com/office/powerpoint/2010/main" val="4281394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D40E-C777-3A45-9617-9D7C28A869A4}"/>
              </a:ext>
            </a:extLst>
          </p:cNvPr>
          <p:cNvSpPr>
            <a:spLocks noGrp="1"/>
          </p:cNvSpPr>
          <p:nvPr>
            <p:ph type="title" idx="4294967295"/>
          </p:nvPr>
        </p:nvSpPr>
        <p:spPr>
          <a:xfrm>
            <a:off x="304800" y="155575"/>
            <a:ext cx="7924800" cy="301625"/>
          </a:xfrm>
        </p:spPr>
        <p:txBody>
          <a:bodyPr>
            <a:normAutofit fontScale="90000"/>
          </a:bodyPr>
          <a:lstStyle/>
          <a:p>
            <a:r>
              <a:rPr lang="en-US" sz="3200" dirty="0"/>
              <a:t>Brief Outline</a:t>
            </a:r>
          </a:p>
        </p:txBody>
      </p:sp>
      <p:sp>
        <p:nvSpPr>
          <p:cNvPr id="3" name="Content Placeholder 2">
            <a:extLst>
              <a:ext uri="{FF2B5EF4-FFF2-40B4-BE49-F238E27FC236}">
                <a16:creationId xmlns:a16="http://schemas.microsoft.com/office/drawing/2014/main" id="{930C3306-47B6-564D-8683-7D25982CAE3F}"/>
              </a:ext>
            </a:extLst>
          </p:cNvPr>
          <p:cNvSpPr>
            <a:spLocks noGrp="1"/>
          </p:cNvSpPr>
          <p:nvPr>
            <p:ph idx="4294967295"/>
          </p:nvPr>
        </p:nvSpPr>
        <p:spPr>
          <a:xfrm>
            <a:off x="304800" y="685799"/>
            <a:ext cx="8458200" cy="6016625"/>
          </a:xfrm>
        </p:spPr>
        <p:txBody>
          <a:bodyPr>
            <a:noAutofit/>
          </a:bodyPr>
          <a:lstStyle/>
          <a:p>
            <a:pPr marL="633222" indent="-514350">
              <a:buFont typeface="+mj-lt"/>
              <a:buAutoNum type="romanLcPeriod"/>
            </a:pPr>
            <a:r>
              <a:rPr lang="en-US" sz="2200" dirty="0"/>
              <a:t>.</a:t>
            </a:r>
            <a:r>
              <a:rPr lang="en-US" sz="2200" b="1" dirty="0"/>
              <a:t>Gratitude and Defense </a:t>
            </a:r>
            <a:r>
              <a:rPr lang="en-US" sz="2200" dirty="0"/>
              <a:t>(Chs. 1-3)</a:t>
            </a:r>
          </a:p>
          <a:p>
            <a:pPr marL="925830" lvl="1" indent="-514350">
              <a:buFont typeface="+mj-lt"/>
              <a:buAutoNum type="alphaUcPeriod"/>
            </a:pPr>
            <a:r>
              <a:rPr lang="en-US" sz="2000" dirty="0"/>
              <a:t>Greetings (1:1)</a:t>
            </a:r>
          </a:p>
          <a:p>
            <a:pPr marL="925830" lvl="1" indent="-514350">
              <a:buFont typeface="+mj-lt"/>
              <a:buAutoNum type="alphaUcPeriod"/>
            </a:pPr>
            <a:r>
              <a:rPr lang="en-US" sz="2000" dirty="0"/>
              <a:t>Thankfulness for the Thessalonians for…(1:2-4)</a:t>
            </a:r>
          </a:p>
          <a:p>
            <a:pPr marL="1410462" lvl="3" indent="-514350">
              <a:buFont typeface="+mj-lt"/>
              <a:buAutoNum type="arabicPeriod"/>
            </a:pPr>
            <a:r>
              <a:rPr lang="en-US" dirty="0"/>
              <a:t>”Work of faith” (2:3)</a:t>
            </a:r>
          </a:p>
          <a:p>
            <a:pPr marL="1410462" lvl="3" indent="-514350">
              <a:buFont typeface="+mj-lt"/>
              <a:buAutoNum type="arabicPeriod"/>
            </a:pPr>
            <a:r>
              <a:rPr lang="en-US" dirty="0"/>
              <a:t>“Labor of love” (2:3b)</a:t>
            </a:r>
          </a:p>
          <a:p>
            <a:pPr marL="1410462" lvl="3" indent="-514350">
              <a:buFont typeface="+mj-lt"/>
              <a:buAutoNum type="arabicPeriod"/>
            </a:pPr>
            <a:r>
              <a:rPr lang="en-US" dirty="0"/>
              <a:t>“Patience (steadfastness) of hope” (2:3c)</a:t>
            </a:r>
          </a:p>
          <a:p>
            <a:pPr marL="925830" lvl="1" indent="-514350">
              <a:buFont typeface="+mj-lt"/>
              <a:buAutoNum type="alphaUcPeriod"/>
            </a:pPr>
            <a:r>
              <a:rPr lang="en-US" sz="2000" dirty="0"/>
              <a:t>Surety of the Thessalonians’ election (1:5-7)</a:t>
            </a:r>
          </a:p>
          <a:p>
            <a:pPr marL="925830" lvl="1" indent="-514350">
              <a:buFont typeface="+mj-lt"/>
              <a:buAutoNum type="alphaUcPeriod"/>
            </a:pPr>
            <a:r>
              <a:rPr lang="en-US" sz="2000" dirty="0"/>
              <a:t>Influence of the Thessalonians example (1:8-10)</a:t>
            </a:r>
          </a:p>
          <a:p>
            <a:pPr marL="925830" lvl="1" indent="-514350">
              <a:buFont typeface="+mj-lt"/>
              <a:buAutoNum type="alphaUcPeriod"/>
            </a:pPr>
            <a:r>
              <a:rPr lang="en-US" sz="2000" dirty="0"/>
              <a:t>Paul’s defense of his ministry in Thessalonians (2:1-12)</a:t>
            </a:r>
          </a:p>
          <a:p>
            <a:pPr marL="1191006" lvl="2" indent="-514350">
              <a:buFont typeface="+mj-lt"/>
              <a:buAutoNum type="arabicPeriod"/>
            </a:pPr>
            <a:r>
              <a:rPr lang="en-US" sz="2000" dirty="0"/>
              <a:t>The success of His ministry (2:1-8)</a:t>
            </a:r>
          </a:p>
          <a:p>
            <a:pPr marL="1191006" lvl="2" indent="-514350">
              <a:buFont typeface="+mj-lt"/>
              <a:buAutoNum type="arabicPeriod"/>
            </a:pPr>
            <a:r>
              <a:rPr lang="en-US" sz="2000" dirty="0"/>
              <a:t>The integrity of his ministry (2:9-12)</a:t>
            </a:r>
          </a:p>
          <a:p>
            <a:pPr marL="925830" lvl="1" indent="-514350">
              <a:buFont typeface="+mj-lt"/>
              <a:buAutoNum type="alphaUcPeriod"/>
            </a:pPr>
            <a:r>
              <a:rPr lang="en-US" sz="2000" dirty="0"/>
              <a:t>The Thessalonians reaction to his ministry (2:13-16)</a:t>
            </a:r>
          </a:p>
          <a:p>
            <a:pPr marL="925830" lvl="1" indent="-514350">
              <a:buFont typeface="+mj-lt"/>
              <a:buAutoNum type="alphaUcPeriod"/>
            </a:pPr>
            <a:r>
              <a:rPr lang="en-US" sz="2000" dirty="0"/>
              <a:t>Paul’s lasting interest in them (2:17-20)</a:t>
            </a:r>
          </a:p>
          <a:p>
            <a:pPr marL="925830" lvl="1" indent="-514350">
              <a:buFont typeface="+mj-lt"/>
              <a:buAutoNum type="alphaUcPeriod"/>
            </a:pPr>
            <a:r>
              <a:rPr lang="en-US" sz="2000" dirty="0"/>
              <a:t>Timothy’s mission to Thessalonica (3:1-5)</a:t>
            </a:r>
          </a:p>
          <a:p>
            <a:pPr marL="925830" lvl="1" indent="-514350">
              <a:buFont typeface="+mj-lt"/>
              <a:buAutoNum type="alphaUcPeriod"/>
            </a:pPr>
            <a:r>
              <a:rPr lang="en-US" sz="2000" dirty="0"/>
              <a:t>Joy over news brought by Timothy (3:6-10)</a:t>
            </a:r>
          </a:p>
          <a:p>
            <a:pPr marL="925830" lvl="1" indent="-514350">
              <a:buFont typeface="+mj-lt"/>
              <a:buAutoNum type="alphaUcPeriod"/>
            </a:pPr>
            <a:r>
              <a:rPr lang="en-US" sz="2000" dirty="0"/>
              <a:t>Wishes and prayers of Paul and his coworkers (3:11-13)</a:t>
            </a:r>
          </a:p>
          <a:p>
            <a:pPr marL="925830" lvl="1" indent="-514350">
              <a:buFont typeface="+mj-lt"/>
              <a:buAutoNum type="alphaUcPeriod"/>
            </a:pPr>
            <a:endParaRPr lang="en-US" sz="2000" dirty="0"/>
          </a:p>
          <a:p>
            <a:pPr marL="925830" lvl="1" indent="-514350">
              <a:buFont typeface="+mj-lt"/>
              <a:buAutoNum type="alphaUcPeriod"/>
            </a:pPr>
            <a:endParaRPr lang="en-US" sz="2000" dirty="0"/>
          </a:p>
          <a:p>
            <a:pPr marL="1191006" lvl="2" indent="-514350">
              <a:buFont typeface="+mj-lt"/>
              <a:buAutoNum type="arabicPeriod"/>
            </a:pPr>
            <a:endParaRPr lang="en-US" sz="1400" dirty="0"/>
          </a:p>
        </p:txBody>
      </p:sp>
    </p:spTree>
    <p:extLst>
      <p:ext uri="{BB962C8B-B14F-4D97-AF65-F5344CB8AC3E}">
        <p14:creationId xmlns:p14="http://schemas.microsoft.com/office/powerpoint/2010/main" val="351507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0C3306-47B6-564D-8683-7D25982CAE3F}"/>
              </a:ext>
            </a:extLst>
          </p:cNvPr>
          <p:cNvSpPr>
            <a:spLocks noGrp="1"/>
          </p:cNvSpPr>
          <p:nvPr>
            <p:ph idx="4294967295"/>
          </p:nvPr>
        </p:nvSpPr>
        <p:spPr>
          <a:xfrm>
            <a:off x="190500" y="381000"/>
            <a:ext cx="8763000" cy="4800600"/>
          </a:xfrm>
        </p:spPr>
        <p:txBody>
          <a:bodyPr>
            <a:noAutofit/>
          </a:bodyPr>
          <a:lstStyle/>
          <a:p>
            <a:pPr marL="633222" indent="-514350">
              <a:buFont typeface="+mj-lt"/>
              <a:buAutoNum type="romanUcPeriod" startAt="2"/>
            </a:pPr>
            <a:r>
              <a:rPr lang="en-US" sz="2400" b="1" dirty="0"/>
              <a:t>Further teaching and exhortations </a:t>
            </a:r>
            <a:r>
              <a:rPr lang="en-US" sz="2400" dirty="0"/>
              <a:t>(Chs. 4 &amp; 5)</a:t>
            </a:r>
          </a:p>
          <a:p>
            <a:pPr marL="925830" lvl="1" indent="-514350">
              <a:buFont typeface="+mj-lt"/>
              <a:buAutoNum type="alphaUcPeriod"/>
            </a:pPr>
            <a:r>
              <a:rPr lang="en-US" sz="2000" dirty="0"/>
              <a:t>Exhortation to holy living (4:1-8)</a:t>
            </a:r>
          </a:p>
          <a:p>
            <a:pPr marL="925830" lvl="1" indent="-514350">
              <a:buFont typeface="+mj-lt"/>
              <a:buAutoNum type="alphaUcPeriod"/>
            </a:pPr>
            <a:r>
              <a:rPr lang="en-US" sz="2000" dirty="0"/>
              <a:t>Exhortation to brotherly love (4:9-12)</a:t>
            </a:r>
          </a:p>
          <a:p>
            <a:pPr marL="925830" lvl="1" indent="-514350">
              <a:buFont typeface="+mj-lt"/>
              <a:buAutoNum type="alphaUcPeriod"/>
            </a:pPr>
            <a:r>
              <a:rPr lang="en-US" sz="2000" dirty="0"/>
              <a:t>Teaching regarding Christ’s second coming (4:13-18)</a:t>
            </a:r>
          </a:p>
          <a:p>
            <a:pPr marL="925830" lvl="1" indent="-514350">
              <a:buFont typeface="+mj-lt"/>
              <a:buAutoNum type="alphaUcPeriod"/>
            </a:pPr>
            <a:r>
              <a:rPr lang="en-US" sz="2000" dirty="0"/>
              <a:t>Teaching regarding the TIME of Christ’s second coming (5:1-11)</a:t>
            </a:r>
          </a:p>
          <a:p>
            <a:pPr marL="925830" lvl="1" indent="-514350">
              <a:buFont typeface="+mj-lt"/>
              <a:buAutoNum type="alphaUcPeriod"/>
            </a:pPr>
            <a:r>
              <a:rPr lang="en-US" sz="2000" dirty="0"/>
              <a:t>Practical exhortations (5:12-22)</a:t>
            </a:r>
          </a:p>
          <a:p>
            <a:pPr marL="925830" lvl="1" indent="-514350">
              <a:buFont typeface="+mj-lt"/>
              <a:buAutoNum type="alphaUcPeriod"/>
            </a:pPr>
            <a:r>
              <a:rPr lang="en-US" sz="2000" dirty="0"/>
              <a:t>Concluding matters (5:23-28)</a:t>
            </a:r>
          </a:p>
          <a:p>
            <a:pPr marL="411480" lvl="1" indent="0" algn="ctr">
              <a:buNone/>
            </a:pPr>
            <a:r>
              <a:rPr lang="en-US" sz="1600" dirty="0"/>
              <a:t>---Edward D. Edwards, Truth for Today, 1 &amp; 2 Thessalonians, page 11</a:t>
            </a:r>
          </a:p>
          <a:p>
            <a:pPr marL="925830" lvl="1" indent="-514350">
              <a:buFont typeface="+mj-lt"/>
              <a:buAutoNum type="alphaUcPeriod"/>
            </a:pPr>
            <a:endParaRPr lang="en-US" sz="2000" dirty="0"/>
          </a:p>
          <a:p>
            <a:pPr marL="925830" lvl="1" indent="-514350">
              <a:buFont typeface="+mj-lt"/>
              <a:buAutoNum type="alphaUcPeriod"/>
            </a:pPr>
            <a:endParaRPr lang="en-US" sz="2000" dirty="0"/>
          </a:p>
          <a:p>
            <a:pPr marL="925830" lvl="1" indent="-514350">
              <a:buFont typeface="+mj-lt"/>
              <a:buAutoNum type="alphaUcPeriod"/>
            </a:pPr>
            <a:endParaRPr lang="en-US" sz="2000" dirty="0"/>
          </a:p>
          <a:p>
            <a:pPr marL="925830" lvl="1" indent="-514350">
              <a:buFont typeface="+mj-lt"/>
              <a:buAutoNum type="alphaUcPeriod"/>
            </a:pPr>
            <a:endParaRPr lang="en-US" sz="2000" dirty="0"/>
          </a:p>
          <a:p>
            <a:pPr marL="1191006" lvl="2" indent="-514350">
              <a:buFont typeface="+mj-lt"/>
              <a:buAutoNum type="arabicPeriod"/>
            </a:pPr>
            <a:endParaRPr lang="en-US" sz="1400" dirty="0"/>
          </a:p>
        </p:txBody>
      </p:sp>
      <p:sp>
        <p:nvSpPr>
          <p:cNvPr id="4" name="TextBox 3">
            <a:extLst>
              <a:ext uri="{FF2B5EF4-FFF2-40B4-BE49-F238E27FC236}">
                <a16:creationId xmlns:a16="http://schemas.microsoft.com/office/drawing/2014/main" id="{8CFD8349-A0FA-7B40-B8B3-674BAE3B519A}"/>
              </a:ext>
            </a:extLst>
          </p:cNvPr>
          <p:cNvSpPr txBox="1"/>
          <p:nvPr/>
        </p:nvSpPr>
        <p:spPr>
          <a:xfrm>
            <a:off x="571500" y="4038600"/>
            <a:ext cx="8001000" cy="1569660"/>
          </a:xfrm>
          <a:prstGeom prst="rect">
            <a:avLst/>
          </a:prstGeom>
          <a:solidFill>
            <a:schemeClr val="bg1"/>
          </a:solidFill>
          <a:ln w="38100">
            <a:solidFill>
              <a:srgbClr val="FFC000"/>
            </a:solidFill>
          </a:ln>
        </p:spPr>
        <p:txBody>
          <a:bodyPr wrap="square" rtlCol="0">
            <a:spAutoFit/>
          </a:bodyPr>
          <a:lstStyle/>
          <a:p>
            <a:r>
              <a:rPr lang="en-US" sz="2400" dirty="0"/>
              <a:t>“Now may the God of peace himself sanctify you completely, and may your whole spirit and soul and body be kept blameless at the coming of our Lord Jesus Christ. 24 </a:t>
            </a:r>
            <a:r>
              <a:rPr lang="en-US" sz="2400" b="1" dirty="0"/>
              <a:t>He who calls you is faithful; he will surely do it” </a:t>
            </a:r>
            <a:r>
              <a:rPr lang="en-US" sz="2400" dirty="0"/>
              <a:t>(5:23-24)</a:t>
            </a:r>
            <a:endParaRPr lang="en-US" sz="2400" b="1" dirty="0"/>
          </a:p>
        </p:txBody>
      </p:sp>
    </p:spTree>
    <p:extLst>
      <p:ext uri="{BB962C8B-B14F-4D97-AF65-F5344CB8AC3E}">
        <p14:creationId xmlns:p14="http://schemas.microsoft.com/office/powerpoint/2010/main" val="391641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4617DE4-4470-7048-A48E-1CEF0DA16A98}"/>
              </a:ext>
            </a:extLst>
          </p:cNvPr>
          <p:cNvSpPr txBox="1"/>
          <p:nvPr/>
        </p:nvSpPr>
        <p:spPr>
          <a:xfrm>
            <a:off x="228600" y="838200"/>
            <a:ext cx="8686800" cy="5847755"/>
          </a:xfrm>
          <a:prstGeom prst="rect">
            <a:avLst/>
          </a:prstGeom>
          <a:noFill/>
        </p:spPr>
        <p:txBody>
          <a:bodyPr wrap="square" rtlCol="0">
            <a:spAutoFit/>
          </a:bodyPr>
          <a:lstStyle/>
          <a:p>
            <a:r>
              <a:rPr lang="en-US" sz="2200" dirty="0"/>
              <a:t>“Now when they had passed through Amphipolis and Apollonia, they came to Thessalonica, where there was a synagogue of the Jews. 2 And Paul went in, as was his custom, and on three Sabbath days he reasoned with them from the Scriptures, 3 </a:t>
            </a:r>
            <a:r>
              <a:rPr lang="en-US" sz="2200" b="1" dirty="0"/>
              <a:t>explaining and proving that it was necessary for the Christ to suffer and to rise from the dead</a:t>
            </a:r>
            <a:r>
              <a:rPr lang="en-US" sz="2200" dirty="0"/>
              <a:t>, and saying, “This Jesus, whom I proclaim to you, is the Christ.” 4 And some of them were persuaded and joined Paul and Silas, as did a great many of the devout Greeks and not a few of the leading women. 5 But the Jews were jealous, and taking some wicked men of the rabble, they formed a mob, set the city in an uproar, and attacked the house of Jason, seeking to bring them out to the crowd. 6 And when they could not find them, they dragged Jason and some of the brothers before the city authorities, shouting, “These men who have turned the world upside down have come here also, 7 and Jason has received them, and they are all acting against the decrees of Caesar, saying that there is another king, Jesus.” 8 And the people and the city authorities were disturbed when they heard these things. 9 And when they had taken money as security from Jason and the</a:t>
            </a:r>
          </a:p>
        </p:txBody>
      </p:sp>
      <p:sp>
        <p:nvSpPr>
          <p:cNvPr id="2" name="Title 1">
            <a:extLst>
              <a:ext uri="{FF2B5EF4-FFF2-40B4-BE49-F238E27FC236}">
                <a16:creationId xmlns:a16="http://schemas.microsoft.com/office/drawing/2014/main" id="{47B8B262-8AE1-594E-8CB6-2EA7051137EC}"/>
              </a:ext>
            </a:extLst>
          </p:cNvPr>
          <p:cNvSpPr>
            <a:spLocks noGrp="1"/>
          </p:cNvSpPr>
          <p:nvPr>
            <p:ph type="title" idx="4294967295"/>
          </p:nvPr>
        </p:nvSpPr>
        <p:spPr>
          <a:xfrm>
            <a:off x="228600" y="155575"/>
            <a:ext cx="8001000" cy="454025"/>
          </a:xfrm>
        </p:spPr>
        <p:txBody>
          <a:bodyPr>
            <a:noAutofit/>
          </a:bodyPr>
          <a:lstStyle/>
          <a:p>
            <a:r>
              <a:rPr lang="en-US" sz="2800" dirty="0">
                <a:solidFill>
                  <a:schemeClr val="tx1"/>
                </a:solidFill>
              </a:rPr>
              <a:t>Acts 17:1-15 </a:t>
            </a:r>
          </a:p>
        </p:txBody>
      </p:sp>
    </p:spTree>
    <p:extLst>
      <p:ext uri="{BB962C8B-B14F-4D97-AF65-F5344CB8AC3E}">
        <p14:creationId xmlns:p14="http://schemas.microsoft.com/office/powerpoint/2010/main" val="255266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4617DE4-4470-7048-A48E-1CEF0DA16A98}"/>
              </a:ext>
            </a:extLst>
          </p:cNvPr>
          <p:cNvSpPr txBox="1"/>
          <p:nvPr/>
        </p:nvSpPr>
        <p:spPr>
          <a:xfrm>
            <a:off x="228600" y="33337"/>
            <a:ext cx="8686800" cy="4816703"/>
          </a:xfrm>
          <a:prstGeom prst="rect">
            <a:avLst/>
          </a:prstGeom>
          <a:noFill/>
        </p:spPr>
        <p:txBody>
          <a:bodyPr wrap="square" rtlCol="0">
            <a:spAutoFit/>
          </a:bodyPr>
          <a:lstStyle/>
          <a:p>
            <a:endParaRPr lang="en-US" sz="2100" dirty="0"/>
          </a:p>
          <a:p>
            <a:r>
              <a:rPr lang="en-US" sz="2200" dirty="0"/>
              <a:t>rest, they let them go. 10 The brothers immediately sent Paul and Silas away by night to Berea, and when they arrived they went into the Jewish synagogue. 11 Now these Jews were more noble than those in Thessalonica; they received the word with all eagerness, examining the Scriptures daily to see if these things were so. 12 Many of them therefore believed, with not a few Greek women of high standing as well as men. 13 But when the Jews from Thessalonica learned that the word of God was proclaimed by Paul at Berea also, they came there too, agitating and stirring up the crowds. 14 Then the brothers immediately sent Paul off on his way to the sea, but Silas and Timothy remained there. 15 Those who conducted Paul brought him as far as Athens, and after receiving a command for Silas and Timothy to come to him as soon as possible, they departed.” (Acts 17:1-15, ESV).</a:t>
            </a:r>
          </a:p>
        </p:txBody>
      </p:sp>
    </p:spTree>
    <p:extLst>
      <p:ext uri="{BB962C8B-B14F-4D97-AF65-F5344CB8AC3E}">
        <p14:creationId xmlns:p14="http://schemas.microsoft.com/office/powerpoint/2010/main" val="31869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Thessalonians</a:t>
            </a:r>
          </a:p>
        </p:txBody>
      </p:sp>
      <p:sp>
        <p:nvSpPr>
          <p:cNvPr id="3" name="Content Placeholder 2"/>
          <p:cNvSpPr>
            <a:spLocks noGrp="1"/>
          </p:cNvSpPr>
          <p:nvPr>
            <p:ph idx="1"/>
          </p:nvPr>
        </p:nvSpPr>
        <p:spPr>
          <a:xfrm>
            <a:off x="9144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562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6096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3084898" y="2377588"/>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369332"/>
          </a:xfrm>
          <a:prstGeom prst="rect">
            <a:avLst/>
          </a:prstGeom>
          <a:noFill/>
        </p:spPr>
        <p:txBody>
          <a:bodyPr wrap="square" rtlCol="0">
            <a:spAutoFit/>
          </a:bodyPr>
          <a:lstStyle/>
          <a:p>
            <a:r>
              <a:rPr lang="en-US" dirty="0"/>
              <a:t>    </a:t>
            </a:r>
            <a:r>
              <a:rPr lang="en-US" sz="1600" dirty="0"/>
              <a:t>Chapter 1</a:t>
            </a:r>
          </a:p>
        </p:txBody>
      </p:sp>
      <p:sp>
        <p:nvSpPr>
          <p:cNvPr id="118" name="TextBox 117"/>
          <p:cNvSpPr txBox="1"/>
          <p:nvPr/>
        </p:nvSpPr>
        <p:spPr>
          <a:xfrm>
            <a:off x="2743200" y="3886200"/>
            <a:ext cx="1905000" cy="338554"/>
          </a:xfrm>
          <a:prstGeom prst="rect">
            <a:avLst/>
          </a:prstGeom>
          <a:noFill/>
        </p:spPr>
        <p:txBody>
          <a:bodyPr wrap="square" rtlCol="0">
            <a:spAutoFit/>
          </a:bodyPr>
          <a:lstStyle/>
          <a:p>
            <a:r>
              <a:rPr lang="en-US" sz="1600" dirty="0"/>
              <a:t>      Chapter 2</a:t>
            </a:r>
          </a:p>
        </p:txBody>
      </p:sp>
      <p:sp>
        <p:nvSpPr>
          <p:cNvPr id="132" name="TextBox 131"/>
          <p:cNvSpPr txBox="1"/>
          <p:nvPr/>
        </p:nvSpPr>
        <p:spPr>
          <a:xfrm>
            <a:off x="1752600" y="41910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828800" y="30480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200400" y="30480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2672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343400" y="3886200"/>
            <a:ext cx="2209800" cy="338554"/>
          </a:xfrm>
          <a:prstGeom prst="rect">
            <a:avLst/>
          </a:prstGeom>
          <a:noFill/>
        </p:spPr>
        <p:txBody>
          <a:bodyPr wrap="square" rtlCol="0">
            <a:spAutoFit/>
          </a:bodyPr>
          <a:lstStyle/>
          <a:p>
            <a:r>
              <a:rPr lang="en-US" sz="1600" dirty="0"/>
              <a:t>Chapter 3</a:t>
            </a:r>
          </a:p>
        </p:txBody>
      </p:sp>
      <p:sp>
        <p:nvSpPr>
          <p:cNvPr id="52" name="TextBox 51"/>
          <p:cNvSpPr txBox="1"/>
          <p:nvPr/>
        </p:nvSpPr>
        <p:spPr>
          <a:xfrm>
            <a:off x="5562600" y="3886200"/>
            <a:ext cx="2667000" cy="338554"/>
          </a:xfrm>
          <a:prstGeom prst="rect">
            <a:avLst/>
          </a:prstGeom>
          <a:noFill/>
        </p:spPr>
        <p:txBody>
          <a:bodyPr wrap="square" rtlCol="0">
            <a:spAutoFit/>
          </a:bodyPr>
          <a:lstStyle/>
          <a:p>
            <a:r>
              <a:rPr lang="en-US" sz="1600" dirty="0"/>
              <a:t>       Chapter 4</a:t>
            </a:r>
          </a:p>
        </p:txBody>
      </p:sp>
      <p:cxnSp>
        <p:nvCxnSpPr>
          <p:cNvPr id="104" name="Straight Connector 103"/>
          <p:cNvCxnSpPr/>
          <p:nvPr/>
        </p:nvCxnSpPr>
        <p:spPr>
          <a:xfrm rot="5400000">
            <a:off x="3695700" y="50673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2324100" y="50673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1219200" y="2362200"/>
            <a:ext cx="1867960" cy="1323439"/>
          </a:xfrm>
          <a:prstGeom prst="rect">
            <a:avLst/>
          </a:prstGeom>
          <a:noFill/>
        </p:spPr>
        <p:txBody>
          <a:bodyPr wrap="square" rtlCol="0">
            <a:spAutoFit/>
          </a:bodyPr>
          <a:lstStyle/>
          <a:p>
            <a:pPr>
              <a:buFont typeface="Arial" pitchFamily="34" charset="0"/>
              <a:buChar char="•"/>
            </a:pPr>
            <a:r>
              <a:rPr lang="en-US" sz="1600" dirty="0"/>
              <a:t>Work of faith</a:t>
            </a:r>
          </a:p>
          <a:p>
            <a:pPr>
              <a:buFont typeface="Arial" pitchFamily="34" charset="0"/>
              <a:buChar char="•"/>
            </a:pPr>
            <a:r>
              <a:rPr lang="en-US" sz="1600" dirty="0"/>
              <a:t>Labor of love</a:t>
            </a:r>
          </a:p>
          <a:p>
            <a:pPr>
              <a:buFont typeface="Arial" pitchFamily="34" charset="0"/>
              <a:buChar char="•"/>
            </a:pPr>
            <a:r>
              <a:rPr lang="en-US" sz="1600" dirty="0"/>
              <a:t>Hope (1:3)</a:t>
            </a:r>
          </a:p>
          <a:p>
            <a:pPr>
              <a:buFont typeface="Arial" pitchFamily="34" charset="0"/>
              <a:buChar char="•"/>
            </a:pPr>
            <a:r>
              <a:rPr lang="en-US" sz="1600" dirty="0"/>
              <a:t>Turned to God</a:t>
            </a:r>
          </a:p>
          <a:p>
            <a:r>
              <a:rPr lang="en-US" sz="1600" dirty="0"/>
              <a:t>  --From idols (1:9)</a:t>
            </a:r>
          </a:p>
        </p:txBody>
      </p:sp>
      <p:sp>
        <p:nvSpPr>
          <p:cNvPr id="51" name="TextBox 50"/>
          <p:cNvSpPr txBox="1"/>
          <p:nvPr/>
        </p:nvSpPr>
        <p:spPr>
          <a:xfrm>
            <a:off x="1284289" y="652046"/>
            <a:ext cx="936351" cy="646331"/>
          </a:xfrm>
          <a:prstGeom prst="rect">
            <a:avLst/>
          </a:prstGeom>
          <a:solidFill>
            <a:schemeClr val="accent1"/>
          </a:solidFill>
        </p:spPr>
        <p:txBody>
          <a:bodyPr wrap="square" rtlCol="0">
            <a:spAutoFit/>
          </a:bodyPr>
          <a:lstStyle/>
          <a:p>
            <a:r>
              <a:rPr lang="en-US" b="1" dirty="0"/>
              <a:t> A.D. 50-52</a:t>
            </a:r>
          </a:p>
        </p:txBody>
      </p:sp>
      <p:sp>
        <p:nvSpPr>
          <p:cNvPr id="54" name="TextBox 53"/>
          <p:cNvSpPr txBox="1"/>
          <p:nvPr/>
        </p:nvSpPr>
        <p:spPr>
          <a:xfrm>
            <a:off x="-152400" y="4191000"/>
            <a:ext cx="1414669" cy="369332"/>
          </a:xfrm>
          <a:prstGeom prst="rect">
            <a:avLst/>
          </a:prstGeom>
          <a:noFill/>
        </p:spPr>
        <p:txBody>
          <a:bodyPr wrap="square" rtlCol="0">
            <a:spAutoFit/>
          </a:bodyPr>
          <a:lstStyle/>
          <a:p>
            <a:r>
              <a:rPr lang="en-US" dirty="0"/>
              <a:t>  </a:t>
            </a:r>
            <a:r>
              <a:rPr lang="en-US" sz="1600" b="1" dirty="0"/>
              <a:t>Perspective</a:t>
            </a:r>
          </a:p>
        </p:txBody>
      </p:sp>
      <p:sp>
        <p:nvSpPr>
          <p:cNvPr id="55" name="TextBox 54"/>
          <p:cNvSpPr txBox="1"/>
          <p:nvPr/>
        </p:nvSpPr>
        <p:spPr>
          <a:xfrm>
            <a:off x="228600" y="4572000"/>
            <a:ext cx="816249" cy="338554"/>
          </a:xfrm>
          <a:prstGeom prst="rect">
            <a:avLst/>
          </a:prstGeom>
          <a:noFill/>
        </p:spPr>
        <p:txBody>
          <a:bodyPr wrap="none" rtlCol="0">
            <a:spAutoFit/>
          </a:bodyPr>
          <a:lstStyle/>
          <a:p>
            <a:r>
              <a:rPr lang="en-US" sz="1600" b="1" dirty="0"/>
              <a:t>Subject</a:t>
            </a:r>
          </a:p>
        </p:txBody>
      </p:sp>
      <p:sp>
        <p:nvSpPr>
          <p:cNvPr id="57" name="TextBox 56"/>
          <p:cNvSpPr txBox="1"/>
          <p:nvPr/>
        </p:nvSpPr>
        <p:spPr>
          <a:xfrm>
            <a:off x="1828800" y="4267200"/>
            <a:ext cx="2971800" cy="369332"/>
          </a:xfrm>
          <a:prstGeom prst="rect">
            <a:avLst/>
          </a:prstGeom>
          <a:noFill/>
        </p:spPr>
        <p:txBody>
          <a:bodyPr wrap="square" rtlCol="0">
            <a:spAutoFit/>
          </a:bodyPr>
          <a:lstStyle/>
          <a:p>
            <a:r>
              <a:rPr lang="en-US" dirty="0"/>
              <a:t>                        Looking back</a:t>
            </a:r>
          </a:p>
        </p:txBody>
      </p:sp>
      <p:sp>
        <p:nvSpPr>
          <p:cNvPr id="58" name="TextBox 57"/>
          <p:cNvSpPr txBox="1"/>
          <p:nvPr/>
        </p:nvSpPr>
        <p:spPr>
          <a:xfrm>
            <a:off x="5715000" y="4267200"/>
            <a:ext cx="2819400" cy="369332"/>
          </a:xfrm>
          <a:prstGeom prst="rect">
            <a:avLst/>
          </a:prstGeom>
          <a:noFill/>
        </p:spPr>
        <p:txBody>
          <a:bodyPr wrap="square" rtlCol="0">
            <a:spAutoFit/>
          </a:bodyPr>
          <a:lstStyle/>
          <a:p>
            <a:r>
              <a:rPr lang="en-US" dirty="0"/>
              <a:t>           Looking ahead</a:t>
            </a:r>
          </a:p>
        </p:txBody>
      </p:sp>
      <p:cxnSp>
        <p:nvCxnSpPr>
          <p:cNvPr id="60" name="Straight Connector 59"/>
          <p:cNvCxnSpPr/>
          <p:nvPr/>
        </p:nvCxnSpPr>
        <p:spPr>
          <a:xfrm rot="5400000">
            <a:off x="4914900" y="4914900"/>
            <a:ext cx="12954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914400" y="4572000"/>
            <a:ext cx="2040981" cy="338554"/>
          </a:xfrm>
          <a:prstGeom prst="rect">
            <a:avLst/>
          </a:prstGeom>
          <a:noFill/>
        </p:spPr>
        <p:txBody>
          <a:bodyPr wrap="square" rtlCol="0">
            <a:spAutoFit/>
          </a:bodyPr>
          <a:lstStyle/>
          <a:p>
            <a:r>
              <a:rPr lang="en-US" sz="1600" dirty="0"/>
              <a:t>      Church itself</a:t>
            </a:r>
          </a:p>
        </p:txBody>
      </p:sp>
      <p:sp>
        <p:nvSpPr>
          <p:cNvPr id="64" name="TextBox 63"/>
          <p:cNvSpPr txBox="1"/>
          <p:nvPr/>
        </p:nvSpPr>
        <p:spPr>
          <a:xfrm>
            <a:off x="2667000" y="4572000"/>
            <a:ext cx="2111000" cy="338554"/>
          </a:xfrm>
          <a:prstGeom prst="rect">
            <a:avLst/>
          </a:prstGeom>
          <a:noFill/>
        </p:spPr>
        <p:txBody>
          <a:bodyPr wrap="square" rtlCol="0">
            <a:spAutoFit/>
          </a:bodyPr>
          <a:lstStyle/>
          <a:p>
            <a:r>
              <a:rPr lang="en-US" sz="1600" dirty="0"/>
              <a:t>  Apostle himself</a:t>
            </a:r>
          </a:p>
        </p:txBody>
      </p:sp>
      <p:sp>
        <p:nvSpPr>
          <p:cNvPr id="67" name="TextBox 66"/>
          <p:cNvSpPr txBox="1"/>
          <p:nvPr/>
        </p:nvSpPr>
        <p:spPr>
          <a:xfrm>
            <a:off x="4191001" y="4572000"/>
            <a:ext cx="1295400" cy="369332"/>
          </a:xfrm>
          <a:prstGeom prst="rect">
            <a:avLst/>
          </a:prstGeom>
          <a:noFill/>
        </p:spPr>
        <p:txBody>
          <a:bodyPr wrap="square" rtlCol="0">
            <a:spAutoFit/>
          </a:bodyPr>
          <a:lstStyle/>
          <a:p>
            <a:r>
              <a:rPr lang="en-US" dirty="0"/>
              <a:t>   </a:t>
            </a:r>
            <a:r>
              <a:rPr lang="en-US" sz="1600" dirty="0"/>
              <a:t>The report</a:t>
            </a:r>
          </a:p>
        </p:txBody>
      </p:sp>
      <p:cxnSp>
        <p:nvCxnSpPr>
          <p:cNvPr id="69" name="Straight Connector 68"/>
          <p:cNvCxnSpPr/>
          <p:nvPr/>
        </p:nvCxnSpPr>
        <p:spPr>
          <a:xfrm rot="5400000">
            <a:off x="6096000" y="30480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239000" y="3886200"/>
            <a:ext cx="1378517" cy="338554"/>
          </a:xfrm>
          <a:prstGeom prst="rect">
            <a:avLst/>
          </a:prstGeom>
          <a:noFill/>
        </p:spPr>
        <p:txBody>
          <a:bodyPr wrap="square" rtlCol="0">
            <a:spAutoFit/>
          </a:bodyPr>
          <a:lstStyle/>
          <a:p>
            <a:r>
              <a:rPr lang="en-US" sz="1600" dirty="0"/>
              <a:t>   Chapter 5</a:t>
            </a:r>
          </a:p>
        </p:txBody>
      </p:sp>
      <p:sp>
        <p:nvSpPr>
          <p:cNvPr id="78" name="TextBox 77"/>
          <p:cNvSpPr txBox="1"/>
          <p:nvPr/>
        </p:nvSpPr>
        <p:spPr>
          <a:xfrm>
            <a:off x="5410200" y="4572000"/>
            <a:ext cx="1600200" cy="338554"/>
          </a:xfrm>
          <a:prstGeom prst="rect">
            <a:avLst/>
          </a:prstGeom>
          <a:noFill/>
        </p:spPr>
        <p:txBody>
          <a:bodyPr wrap="square" rtlCol="0">
            <a:spAutoFit/>
          </a:bodyPr>
          <a:lstStyle/>
          <a:p>
            <a:r>
              <a:rPr lang="en-US" sz="1600" dirty="0"/>
              <a:t>       The concern</a:t>
            </a:r>
          </a:p>
        </p:txBody>
      </p:sp>
      <p:cxnSp>
        <p:nvCxnSpPr>
          <p:cNvPr id="79" name="Straight Connector 78"/>
          <p:cNvCxnSpPr/>
          <p:nvPr/>
        </p:nvCxnSpPr>
        <p:spPr>
          <a:xfrm rot="5400000">
            <a:off x="6591300" y="50673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7162800" y="4572000"/>
            <a:ext cx="1338943" cy="338554"/>
          </a:xfrm>
          <a:prstGeom prst="rect">
            <a:avLst/>
          </a:prstGeom>
          <a:noFill/>
        </p:spPr>
        <p:txBody>
          <a:bodyPr wrap="square" rtlCol="0">
            <a:spAutoFit/>
          </a:bodyPr>
          <a:lstStyle/>
          <a:p>
            <a:r>
              <a:rPr lang="en-US" sz="1600" dirty="0"/>
              <a:t>The balance</a:t>
            </a:r>
          </a:p>
        </p:txBody>
      </p:sp>
      <p:sp>
        <p:nvSpPr>
          <p:cNvPr id="88" name="TextBox 87"/>
          <p:cNvSpPr txBox="1"/>
          <p:nvPr/>
        </p:nvSpPr>
        <p:spPr>
          <a:xfrm>
            <a:off x="-152400" y="4876800"/>
            <a:ext cx="1524000" cy="584775"/>
          </a:xfrm>
          <a:prstGeom prst="rect">
            <a:avLst/>
          </a:prstGeom>
          <a:noFill/>
        </p:spPr>
        <p:txBody>
          <a:bodyPr wrap="square" rtlCol="0">
            <a:spAutoFit/>
          </a:bodyPr>
          <a:lstStyle/>
          <a:p>
            <a:r>
              <a:rPr lang="en-US" sz="1600" b="1" dirty="0"/>
              <a:t>    Especially  </a:t>
            </a:r>
            <a:br>
              <a:rPr lang="en-US" sz="1600" b="1" dirty="0"/>
            </a:br>
            <a:r>
              <a:rPr lang="en-US" sz="1600" b="1" dirty="0"/>
              <a:t> Appropriate</a:t>
            </a:r>
          </a:p>
        </p:txBody>
      </p:sp>
      <p:sp>
        <p:nvSpPr>
          <p:cNvPr id="90" name="TextBox 89"/>
          <p:cNvSpPr txBox="1"/>
          <p:nvPr/>
        </p:nvSpPr>
        <p:spPr>
          <a:xfrm>
            <a:off x="1203366" y="4952562"/>
            <a:ext cx="1219200" cy="646331"/>
          </a:xfrm>
          <a:prstGeom prst="rect">
            <a:avLst/>
          </a:prstGeom>
          <a:noFill/>
        </p:spPr>
        <p:txBody>
          <a:bodyPr wrap="square" rtlCol="0">
            <a:spAutoFit/>
          </a:bodyPr>
          <a:lstStyle/>
          <a:p>
            <a:r>
              <a:rPr lang="en-US" dirty="0"/>
              <a:t>   For new </a:t>
            </a:r>
          </a:p>
          <a:p>
            <a:r>
              <a:rPr lang="en-US" dirty="0"/>
              <a:t>   converts</a:t>
            </a:r>
          </a:p>
        </p:txBody>
      </p:sp>
      <p:sp>
        <p:nvSpPr>
          <p:cNvPr id="91" name="TextBox 90"/>
          <p:cNvSpPr txBox="1"/>
          <p:nvPr/>
        </p:nvSpPr>
        <p:spPr>
          <a:xfrm>
            <a:off x="2879766" y="4952999"/>
            <a:ext cx="1118191" cy="646331"/>
          </a:xfrm>
          <a:prstGeom prst="rect">
            <a:avLst/>
          </a:prstGeom>
          <a:noFill/>
        </p:spPr>
        <p:txBody>
          <a:bodyPr wrap="none" rtlCol="0">
            <a:spAutoFit/>
          </a:bodyPr>
          <a:lstStyle/>
          <a:p>
            <a:r>
              <a:rPr lang="en-US" dirty="0"/>
              <a:t>For young</a:t>
            </a:r>
          </a:p>
          <a:p>
            <a:r>
              <a:rPr lang="en-US" dirty="0"/>
              <a:t>preachers</a:t>
            </a:r>
          </a:p>
        </p:txBody>
      </p:sp>
      <p:sp>
        <p:nvSpPr>
          <p:cNvPr id="92" name="TextBox 91"/>
          <p:cNvSpPr txBox="1"/>
          <p:nvPr/>
        </p:nvSpPr>
        <p:spPr>
          <a:xfrm>
            <a:off x="4191000" y="4953000"/>
            <a:ext cx="1594743" cy="646331"/>
          </a:xfrm>
          <a:prstGeom prst="rect">
            <a:avLst/>
          </a:prstGeom>
          <a:noFill/>
        </p:spPr>
        <p:txBody>
          <a:bodyPr wrap="square" rtlCol="0">
            <a:spAutoFit/>
          </a:bodyPr>
          <a:lstStyle/>
          <a:p>
            <a:r>
              <a:rPr lang="en-US" dirty="0"/>
              <a:t>For suffering</a:t>
            </a:r>
          </a:p>
          <a:p>
            <a:r>
              <a:rPr lang="en-US" dirty="0"/>
              <a:t>   Christians</a:t>
            </a:r>
          </a:p>
        </p:txBody>
      </p:sp>
      <p:sp>
        <p:nvSpPr>
          <p:cNvPr id="93" name="TextBox 92"/>
          <p:cNvSpPr txBox="1"/>
          <p:nvPr/>
        </p:nvSpPr>
        <p:spPr>
          <a:xfrm>
            <a:off x="5562600" y="4800600"/>
            <a:ext cx="1577495" cy="830997"/>
          </a:xfrm>
          <a:prstGeom prst="rect">
            <a:avLst/>
          </a:prstGeom>
          <a:noFill/>
        </p:spPr>
        <p:txBody>
          <a:bodyPr wrap="square" rtlCol="0">
            <a:spAutoFit/>
          </a:bodyPr>
          <a:lstStyle/>
          <a:p>
            <a:r>
              <a:rPr lang="en-US" sz="1600" dirty="0"/>
              <a:t> For tempted &amp;</a:t>
            </a:r>
          </a:p>
          <a:p>
            <a:r>
              <a:rPr lang="en-US" sz="1600" dirty="0"/>
              <a:t>    uniformed    </a:t>
            </a:r>
            <a:br>
              <a:rPr lang="en-US" sz="1600" dirty="0"/>
            </a:br>
            <a:r>
              <a:rPr lang="en-US" sz="1600" dirty="0"/>
              <a:t>     Christians</a:t>
            </a:r>
          </a:p>
        </p:txBody>
      </p:sp>
      <p:sp>
        <p:nvSpPr>
          <p:cNvPr id="94" name="TextBox 93"/>
          <p:cNvSpPr txBox="1"/>
          <p:nvPr/>
        </p:nvSpPr>
        <p:spPr>
          <a:xfrm>
            <a:off x="7165546" y="4950768"/>
            <a:ext cx="1308999" cy="646331"/>
          </a:xfrm>
          <a:prstGeom prst="rect">
            <a:avLst/>
          </a:prstGeom>
          <a:noFill/>
        </p:spPr>
        <p:txBody>
          <a:bodyPr wrap="square" rtlCol="0">
            <a:spAutoFit/>
          </a:bodyPr>
          <a:lstStyle/>
          <a:p>
            <a:r>
              <a:rPr lang="en-US" dirty="0"/>
              <a:t>For sleepy</a:t>
            </a:r>
          </a:p>
          <a:p>
            <a:r>
              <a:rPr lang="en-US" dirty="0"/>
              <a:t> Christians</a:t>
            </a:r>
          </a:p>
        </p:txBody>
      </p:sp>
      <p:sp>
        <p:nvSpPr>
          <p:cNvPr id="95" name="TextBox 94"/>
          <p:cNvSpPr txBox="1"/>
          <p:nvPr/>
        </p:nvSpPr>
        <p:spPr>
          <a:xfrm>
            <a:off x="-152400" y="5638800"/>
            <a:ext cx="1407872" cy="338554"/>
          </a:xfrm>
          <a:prstGeom prst="rect">
            <a:avLst/>
          </a:prstGeom>
          <a:noFill/>
        </p:spPr>
        <p:txBody>
          <a:bodyPr wrap="square" rtlCol="0">
            <a:spAutoFit/>
          </a:bodyPr>
          <a:lstStyle/>
          <a:p>
            <a:r>
              <a:rPr lang="en-US" sz="1600" b="1" dirty="0"/>
              <a:t> Main Theme</a:t>
            </a:r>
          </a:p>
        </p:txBody>
      </p:sp>
      <p:sp>
        <p:nvSpPr>
          <p:cNvPr id="96" name="TextBox 95"/>
          <p:cNvSpPr txBox="1"/>
          <p:nvPr/>
        </p:nvSpPr>
        <p:spPr>
          <a:xfrm>
            <a:off x="1219200" y="5638800"/>
            <a:ext cx="7068730" cy="369332"/>
          </a:xfrm>
          <a:prstGeom prst="rect">
            <a:avLst/>
          </a:prstGeom>
          <a:noFill/>
        </p:spPr>
        <p:txBody>
          <a:bodyPr wrap="square" rtlCol="0">
            <a:spAutoFit/>
          </a:bodyPr>
          <a:lstStyle/>
          <a:p>
            <a:r>
              <a:rPr lang="en-US" dirty="0"/>
              <a:t>The hope of Christ’s return comforts and motivates one to live a godly life</a:t>
            </a:r>
          </a:p>
        </p:txBody>
      </p:sp>
      <p:sp>
        <p:nvSpPr>
          <p:cNvPr id="97" name="TextBox 96"/>
          <p:cNvSpPr txBox="1"/>
          <p:nvPr/>
        </p:nvSpPr>
        <p:spPr>
          <a:xfrm>
            <a:off x="3352800" y="6096000"/>
            <a:ext cx="2514600" cy="369332"/>
          </a:xfrm>
          <a:prstGeom prst="rect">
            <a:avLst/>
          </a:prstGeom>
          <a:noFill/>
        </p:spPr>
        <p:txBody>
          <a:bodyPr wrap="square" rtlCol="0">
            <a:spAutoFit/>
          </a:bodyPr>
          <a:lstStyle/>
          <a:p>
            <a:r>
              <a:rPr lang="en-US" dirty="0"/>
              <a:t>           1:8-10; 4:1, 13-18</a:t>
            </a:r>
          </a:p>
        </p:txBody>
      </p:sp>
      <p:sp>
        <p:nvSpPr>
          <p:cNvPr id="101" name="TextBox 100"/>
          <p:cNvSpPr txBox="1"/>
          <p:nvPr/>
        </p:nvSpPr>
        <p:spPr>
          <a:xfrm>
            <a:off x="6069458" y="1553740"/>
            <a:ext cx="2514600" cy="369332"/>
          </a:xfrm>
          <a:prstGeom prst="rect">
            <a:avLst/>
          </a:prstGeom>
          <a:noFill/>
        </p:spPr>
        <p:txBody>
          <a:bodyPr wrap="square" rtlCol="0">
            <a:spAutoFit/>
          </a:bodyPr>
          <a:lstStyle/>
          <a:p>
            <a:r>
              <a:rPr lang="en-US" dirty="0">
                <a:latin typeface="Arial Black" pitchFamily="34" charset="0"/>
              </a:rPr>
              <a:t>Living in the Light</a:t>
            </a:r>
          </a:p>
        </p:txBody>
      </p:sp>
      <p:sp>
        <p:nvSpPr>
          <p:cNvPr id="102" name="TextBox 101"/>
          <p:cNvSpPr txBox="1"/>
          <p:nvPr/>
        </p:nvSpPr>
        <p:spPr>
          <a:xfrm>
            <a:off x="2514600" y="1597224"/>
            <a:ext cx="3276600" cy="369332"/>
          </a:xfrm>
          <a:prstGeom prst="rect">
            <a:avLst/>
          </a:prstGeom>
          <a:noFill/>
        </p:spPr>
        <p:txBody>
          <a:bodyPr wrap="square" rtlCol="0">
            <a:spAutoFit/>
          </a:bodyPr>
          <a:lstStyle/>
          <a:p>
            <a:r>
              <a:rPr lang="en-US" sz="1600" dirty="0">
                <a:latin typeface="Arial Black" pitchFamily="34" charset="0"/>
              </a:rPr>
              <a:t>      </a:t>
            </a:r>
            <a:r>
              <a:rPr lang="en-US" dirty="0">
                <a:latin typeface="Arial Black" pitchFamily="34" charset="0"/>
              </a:rPr>
              <a:t>The Preacher’s Work</a:t>
            </a:r>
          </a:p>
        </p:txBody>
      </p:sp>
      <p:sp>
        <p:nvSpPr>
          <p:cNvPr id="103" name="TextBox 102"/>
          <p:cNvSpPr txBox="1"/>
          <p:nvPr/>
        </p:nvSpPr>
        <p:spPr>
          <a:xfrm>
            <a:off x="1200309" y="1613837"/>
            <a:ext cx="1798033" cy="369332"/>
          </a:xfrm>
          <a:prstGeom prst="rect">
            <a:avLst/>
          </a:prstGeom>
          <a:noFill/>
        </p:spPr>
        <p:txBody>
          <a:bodyPr wrap="square" rtlCol="0">
            <a:spAutoFit/>
          </a:bodyPr>
          <a:lstStyle/>
          <a:p>
            <a:r>
              <a:rPr lang="en-US" dirty="0">
                <a:latin typeface="Arial Black" pitchFamily="34" charset="0"/>
              </a:rPr>
              <a:t>   Growing…</a:t>
            </a:r>
          </a:p>
        </p:txBody>
      </p:sp>
      <p:sp>
        <p:nvSpPr>
          <p:cNvPr id="105" name="TextBox 104"/>
          <p:cNvSpPr txBox="1"/>
          <p:nvPr/>
        </p:nvSpPr>
        <p:spPr>
          <a:xfrm>
            <a:off x="2971800" y="2362200"/>
            <a:ext cx="1371600" cy="1846659"/>
          </a:xfrm>
          <a:prstGeom prst="rect">
            <a:avLst/>
          </a:prstGeom>
          <a:noFill/>
        </p:spPr>
        <p:txBody>
          <a:bodyPr wrap="square" rtlCol="0">
            <a:spAutoFit/>
          </a:bodyPr>
          <a:lstStyle/>
          <a:p>
            <a:pPr>
              <a:buFont typeface="Arial" pitchFamily="34" charset="0"/>
              <a:buChar char="•"/>
            </a:pPr>
            <a:r>
              <a:rPr lang="en-US" sz="1600" dirty="0"/>
              <a:t>Boldness</a:t>
            </a:r>
          </a:p>
          <a:p>
            <a:pPr>
              <a:buFont typeface="Arial" pitchFamily="34" charset="0"/>
              <a:buChar char="•"/>
            </a:pPr>
            <a:r>
              <a:rPr lang="en-US" sz="1600" dirty="0"/>
              <a:t>Truth</a:t>
            </a:r>
          </a:p>
          <a:p>
            <a:pPr>
              <a:buFont typeface="Arial" pitchFamily="34" charset="0"/>
              <a:buChar char="•"/>
            </a:pPr>
            <a:r>
              <a:rPr lang="en-US" sz="1600" dirty="0"/>
              <a:t>A trust</a:t>
            </a:r>
          </a:p>
          <a:p>
            <a:pPr>
              <a:buFont typeface="Arial" pitchFamily="34" charset="0"/>
              <a:buChar char="•"/>
            </a:pPr>
            <a:r>
              <a:rPr lang="en-US" sz="1600" dirty="0"/>
              <a:t>No glory</a:t>
            </a:r>
          </a:p>
          <a:p>
            <a:pPr>
              <a:buFont typeface="Arial" pitchFamily="34" charset="0"/>
              <a:buChar char="•"/>
            </a:pPr>
            <a:r>
              <a:rPr lang="en-US" sz="1600" dirty="0"/>
              <a:t>Not greedy</a:t>
            </a:r>
          </a:p>
          <a:p>
            <a:pPr>
              <a:buFont typeface="Arial" pitchFamily="34" charset="0"/>
              <a:buChar char="•"/>
            </a:pPr>
            <a:r>
              <a:rPr lang="en-US" sz="1600" dirty="0"/>
              <a:t>w/love</a:t>
            </a:r>
          </a:p>
          <a:p>
            <a:pPr>
              <a:buFont typeface="Arial" pitchFamily="34" charset="0"/>
              <a:buChar char="•"/>
            </a:pPr>
            <a:endParaRPr lang="en-US" dirty="0"/>
          </a:p>
        </p:txBody>
      </p:sp>
      <p:sp>
        <p:nvSpPr>
          <p:cNvPr id="107" name="TextBox 106"/>
          <p:cNvSpPr txBox="1"/>
          <p:nvPr/>
        </p:nvSpPr>
        <p:spPr>
          <a:xfrm>
            <a:off x="4267200" y="2362200"/>
            <a:ext cx="1600200" cy="1077218"/>
          </a:xfrm>
          <a:prstGeom prst="rect">
            <a:avLst/>
          </a:prstGeom>
          <a:noFill/>
        </p:spPr>
        <p:txBody>
          <a:bodyPr wrap="square" rtlCol="0">
            <a:spAutoFit/>
          </a:bodyPr>
          <a:lstStyle/>
          <a:p>
            <a:pPr>
              <a:buFont typeface="Arial" pitchFamily="34" charset="0"/>
              <a:buChar char="•"/>
            </a:pPr>
            <a:r>
              <a:rPr lang="en-US" sz="1600" dirty="0"/>
              <a:t>The value of encouragement</a:t>
            </a:r>
          </a:p>
          <a:p>
            <a:pPr>
              <a:buFont typeface="Arial" pitchFamily="34" charset="0"/>
              <a:buChar char="•"/>
            </a:pPr>
            <a:r>
              <a:rPr lang="en-US" sz="1600" dirty="0"/>
              <a:t>The value of prayer (3:6-11)</a:t>
            </a:r>
          </a:p>
        </p:txBody>
      </p:sp>
      <p:sp>
        <p:nvSpPr>
          <p:cNvPr id="109" name="TextBox 108"/>
          <p:cNvSpPr txBox="1"/>
          <p:nvPr/>
        </p:nvSpPr>
        <p:spPr>
          <a:xfrm>
            <a:off x="5621311" y="2377588"/>
            <a:ext cx="1752600" cy="1569660"/>
          </a:xfrm>
          <a:prstGeom prst="rect">
            <a:avLst/>
          </a:prstGeom>
          <a:noFill/>
        </p:spPr>
        <p:txBody>
          <a:bodyPr wrap="square" rtlCol="0">
            <a:spAutoFit/>
          </a:bodyPr>
          <a:lstStyle/>
          <a:p>
            <a:pPr>
              <a:buFont typeface="Arial" pitchFamily="34" charset="0"/>
              <a:buChar char="•"/>
            </a:pPr>
            <a:r>
              <a:rPr lang="en-US" sz="1600" dirty="0"/>
              <a:t>Purity </a:t>
            </a:r>
          </a:p>
          <a:p>
            <a:pPr>
              <a:buFont typeface="Arial" pitchFamily="34" charset="0"/>
              <a:buChar char="•"/>
            </a:pPr>
            <a:r>
              <a:rPr lang="en-US" sz="1600" dirty="0"/>
              <a:t>Love</a:t>
            </a:r>
          </a:p>
          <a:p>
            <a:pPr>
              <a:buFont typeface="Arial" pitchFamily="34" charset="0"/>
              <a:buChar char="•"/>
            </a:pPr>
            <a:r>
              <a:rPr lang="en-US" sz="1600" dirty="0"/>
              <a:t>Orderly conduct (4:9-10)</a:t>
            </a:r>
          </a:p>
          <a:p>
            <a:pPr>
              <a:buFont typeface="Arial" pitchFamily="34" charset="0"/>
              <a:buChar char="•"/>
            </a:pPr>
            <a:r>
              <a:rPr lang="en-US" sz="1600" dirty="0"/>
              <a:t>Example</a:t>
            </a:r>
          </a:p>
          <a:p>
            <a:pPr>
              <a:buFont typeface="Arial" pitchFamily="34" charset="0"/>
              <a:buChar char="•"/>
            </a:pPr>
            <a:r>
              <a:rPr lang="en-US" sz="1600" dirty="0"/>
              <a:t>Comfort/hope </a:t>
            </a:r>
          </a:p>
        </p:txBody>
      </p:sp>
      <p:sp>
        <p:nvSpPr>
          <p:cNvPr id="112" name="TextBox 111"/>
          <p:cNvSpPr txBox="1"/>
          <p:nvPr/>
        </p:nvSpPr>
        <p:spPr>
          <a:xfrm>
            <a:off x="7162800" y="2362200"/>
            <a:ext cx="1572301" cy="1077218"/>
          </a:xfrm>
          <a:prstGeom prst="rect">
            <a:avLst/>
          </a:prstGeom>
          <a:noFill/>
        </p:spPr>
        <p:txBody>
          <a:bodyPr wrap="square" rtlCol="0">
            <a:spAutoFit/>
          </a:bodyPr>
          <a:lstStyle/>
          <a:p>
            <a:pPr>
              <a:buFont typeface="Arial" pitchFamily="34" charset="0"/>
              <a:buChar char="•"/>
            </a:pPr>
            <a:r>
              <a:rPr lang="en-US" sz="1600" dirty="0"/>
              <a:t>Watchfulness</a:t>
            </a:r>
          </a:p>
          <a:p>
            <a:pPr>
              <a:buFont typeface="Arial" pitchFamily="34" charset="0"/>
              <a:buChar char="•"/>
            </a:pPr>
            <a:r>
              <a:rPr lang="en-US" sz="1600" dirty="0"/>
              <a:t>Sobriety</a:t>
            </a:r>
          </a:p>
          <a:p>
            <a:pPr>
              <a:buFont typeface="Arial" pitchFamily="34" charset="0"/>
              <a:buChar char="•"/>
            </a:pPr>
            <a:r>
              <a:rPr lang="en-US" sz="1600" dirty="0"/>
              <a:t>Prayer</a:t>
            </a:r>
          </a:p>
          <a:p>
            <a:pPr>
              <a:buFont typeface="Arial" pitchFamily="34" charset="0"/>
              <a:buChar char="•"/>
            </a:pPr>
            <a:r>
              <a:rPr lang="en-US" sz="1600" dirty="0"/>
              <a:t>Readiness</a:t>
            </a:r>
          </a:p>
        </p:txBody>
      </p:sp>
      <p:sp>
        <p:nvSpPr>
          <p:cNvPr id="72" name="TextBox 71"/>
          <p:cNvSpPr txBox="1"/>
          <p:nvPr/>
        </p:nvSpPr>
        <p:spPr>
          <a:xfrm>
            <a:off x="5715000" y="2057400"/>
            <a:ext cx="1799992" cy="369332"/>
          </a:xfrm>
          <a:prstGeom prst="rect">
            <a:avLst/>
          </a:prstGeom>
          <a:noFill/>
        </p:spPr>
        <p:txBody>
          <a:bodyPr wrap="square" rtlCol="0">
            <a:spAutoFit/>
          </a:bodyPr>
          <a:lstStyle/>
          <a:p>
            <a:r>
              <a:rPr lang="en-US" b="1" dirty="0"/>
              <a:t>Sanctification</a:t>
            </a:r>
          </a:p>
        </p:txBody>
      </p:sp>
      <p:sp>
        <p:nvSpPr>
          <p:cNvPr id="74" name="TextBox 73"/>
          <p:cNvSpPr txBox="1"/>
          <p:nvPr/>
        </p:nvSpPr>
        <p:spPr>
          <a:xfrm>
            <a:off x="7239000" y="2057400"/>
            <a:ext cx="1935375" cy="338554"/>
          </a:xfrm>
          <a:prstGeom prst="rect">
            <a:avLst/>
          </a:prstGeom>
          <a:noFill/>
        </p:spPr>
        <p:txBody>
          <a:bodyPr wrap="square" rtlCol="0">
            <a:spAutoFit/>
          </a:bodyPr>
          <a:lstStyle/>
          <a:p>
            <a:r>
              <a:rPr lang="en-US" sz="1600" b="1" dirty="0"/>
              <a:t>The 2</a:t>
            </a:r>
            <a:r>
              <a:rPr lang="en-US" sz="1600" b="1" baseline="30000" dirty="0"/>
              <a:t>nd</a:t>
            </a:r>
            <a:r>
              <a:rPr lang="en-US" sz="1600" b="1" dirty="0"/>
              <a:t> Coming</a:t>
            </a:r>
          </a:p>
        </p:txBody>
      </p:sp>
      <p:sp>
        <p:nvSpPr>
          <p:cNvPr id="76" name="TextBox 75">
            <a:extLst>
              <a:ext uri="{FF2B5EF4-FFF2-40B4-BE49-F238E27FC236}">
                <a16:creationId xmlns:a16="http://schemas.microsoft.com/office/drawing/2014/main" id="{88935C79-FD8D-9E43-A0E4-95321E4A86F6}"/>
              </a:ext>
            </a:extLst>
          </p:cNvPr>
          <p:cNvSpPr txBox="1"/>
          <p:nvPr/>
        </p:nvSpPr>
        <p:spPr>
          <a:xfrm>
            <a:off x="3311971" y="1339334"/>
            <a:ext cx="1676400" cy="369332"/>
          </a:xfrm>
          <a:prstGeom prst="rect">
            <a:avLst/>
          </a:prstGeom>
          <a:noFill/>
        </p:spPr>
        <p:txBody>
          <a:bodyPr wrap="square" rtlCol="0">
            <a:spAutoFit/>
          </a:bodyPr>
          <a:lstStyle/>
          <a:p>
            <a:r>
              <a:rPr lang="en-US" b="1" dirty="0"/>
              <a:t>                        </a:t>
            </a:r>
            <a:endParaRPr lang="en-US" b="1" i="1" dirty="0"/>
          </a:p>
        </p:txBody>
      </p:sp>
      <p:sp>
        <p:nvSpPr>
          <p:cNvPr id="6" name="TextBox 5">
            <a:extLst>
              <a:ext uri="{FF2B5EF4-FFF2-40B4-BE49-F238E27FC236}">
                <a16:creationId xmlns:a16="http://schemas.microsoft.com/office/drawing/2014/main" id="{8305A6D4-E149-8148-BCC0-8580FDA01943}"/>
              </a:ext>
            </a:extLst>
          </p:cNvPr>
          <p:cNvSpPr txBox="1"/>
          <p:nvPr/>
        </p:nvSpPr>
        <p:spPr>
          <a:xfrm>
            <a:off x="-49659" y="1493491"/>
            <a:ext cx="1351976" cy="2693045"/>
          </a:xfrm>
          <a:prstGeom prst="rect">
            <a:avLst/>
          </a:prstGeom>
          <a:noFill/>
        </p:spPr>
        <p:txBody>
          <a:bodyPr wrap="square" rtlCol="0">
            <a:spAutoFit/>
          </a:bodyPr>
          <a:lstStyle/>
          <a:p>
            <a:r>
              <a:rPr lang="en-US" sz="1300" dirty="0"/>
              <a:t>“For not only has the word of the Lord sounded forth from you in Macedonia and Achaia, but your faith in God has gone forth everywhere, so that we need </a:t>
            </a:r>
          </a:p>
          <a:p>
            <a:r>
              <a:rPr lang="en-US" sz="1300" dirty="0"/>
              <a:t>not say </a:t>
            </a:r>
            <a:r>
              <a:rPr lang="en-US" sz="1400" dirty="0"/>
              <a:t>anything</a:t>
            </a:r>
            <a:r>
              <a:rPr lang="en-US" sz="1200" dirty="0"/>
              <a:t>”</a:t>
            </a:r>
          </a:p>
          <a:p>
            <a:r>
              <a:rPr lang="en-US" sz="1200" dirty="0"/>
              <a:t>(1 Th. 1:8)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3364949947"/>
              </p:ext>
            </p:extLst>
          </p:nvPr>
        </p:nvGraphicFramePr>
        <p:xfrm>
          <a:off x="0" y="-14990"/>
          <a:ext cx="9212267" cy="6851355"/>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228600">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481490">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u="sng" dirty="0">
                <a:latin typeface="Arial" panose="020B0604020202020204" pitchFamily="34" charset="0"/>
                <a:cs typeface="Arial" panose="020B0604020202020204" pitchFamily="34" charset="0"/>
              </a:rPr>
              <a:t>1 Thessalonians</a:t>
            </a:r>
            <a:r>
              <a:rPr lang="en-US" sz="1600" b="1" dirty="0">
                <a:latin typeface="Arial" panose="020B0604020202020204" pitchFamily="34" charset="0"/>
                <a:cs typeface="Arial" panose="020B0604020202020204" pitchFamily="34" charset="0"/>
              </a:rPr>
              <a:t>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b="1" dirty="0"/>
              <a:t>Thessalonians </a:t>
            </a:r>
            <a:r>
              <a:rPr lang="en-US" dirty="0"/>
              <a:t>(2)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dirty="0"/>
              <a:t>James</a:t>
            </a:r>
          </a:p>
          <a:p>
            <a:r>
              <a:rPr lang="en-US" dirty="0"/>
              <a:t>1 &amp; 2 Peter</a:t>
            </a:r>
          </a:p>
          <a:p>
            <a:r>
              <a:rPr lang="en-US"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F7B30-401A-1F49-BC0F-8FE0BB0E4E70}"/>
              </a:ext>
            </a:extLst>
          </p:cNvPr>
          <p:cNvSpPr txBox="1"/>
          <p:nvPr/>
        </p:nvSpPr>
        <p:spPr>
          <a:xfrm>
            <a:off x="2546576" y="-39233"/>
            <a:ext cx="3424207" cy="369332"/>
          </a:xfrm>
          <a:prstGeom prst="rect">
            <a:avLst/>
          </a:prstGeom>
          <a:solidFill>
            <a:schemeClr val="accent1"/>
          </a:solidFill>
        </p:spPr>
        <p:txBody>
          <a:bodyPr wrap="none" rtlCol="0">
            <a:spAutoFit/>
          </a:bodyPr>
          <a:lstStyle/>
          <a:p>
            <a:r>
              <a:rPr lang="en-US" b="1" dirty="0"/>
              <a:t>Approximate Chronology of Acts</a:t>
            </a:r>
          </a:p>
        </p:txBody>
      </p:sp>
      <p:cxnSp>
        <p:nvCxnSpPr>
          <p:cNvPr id="4" name="Straight Connector 3">
            <a:extLst>
              <a:ext uri="{FF2B5EF4-FFF2-40B4-BE49-F238E27FC236}">
                <a16:creationId xmlns:a16="http://schemas.microsoft.com/office/drawing/2014/main" id="{0691A9BF-8FC3-E349-B3D7-9889C4EFF4DB}"/>
              </a:ext>
            </a:extLst>
          </p:cNvPr>
          <p:cNvCxnSpPr>
            <a:cxnSpLocks/>
          </p:cNvCxnSpPr>
          <p:nvPr/>
        </p:nvCxnSpPr>
        <p:spPr>
          <a:xfrm>
            <a:off x="304800" y="575923"/>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3B59669-5318-3845-A7D9-916E6BF35D03}"/>
              </a:ext>
            </a:extLst>
          </p:cNvPr>
          <p:cNvCxnSpPr>
            <a:cxnSpLocks/>
          </p:cNvCxnSpPr>
          <p:nvPr/>
        </p:nvCxnSpPr>
        <p:spPr>
          <a:xfrm>
            <a:off x="266700" y="16194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539F9BD-8E5E-0F46-930A-E95039362D8E}"/>
              </a:ext>
            </a:extLst>
          </p:cNvPr>
          <p:cNvCxnSpPr>
            <a:cxnSpLocks/>
          </p:cNvCxnSpPr>
          <p:nvPr/>
        </p:nvCxnSpPr>
        <p:spPr>
          <a:xfrm>
            <a:off x="350750" y="3086314"/>
            <a:ext cx="854448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A093C3D-E86A-5B4D-A4B6-2F3C8B2FD067}"/>
              </a:ext>
            </a:extLst>
          </p:cNvPr>
          <p:cNvCxnSpPr>
            <a:cxnSpLocks/>
          </p:cNvCxnSpPr>
          <p:nvPr/>
        </p:nvCxnSpPr>
        <p:spPr>
          <a:xfrm>
            <a:off x="284631" y="3317312"/>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837D599-B385-0F40-952C-63D5C8F12B67}"/>
              </a:ext>
            </a:extLst>
          </p:cNvPr>
          <p:cNvCxnSpPr>
            <a:cxnSpLocks/>
          </p:cNvCxnSpPr>
          <p:nvPr/>
        </p:nvCxnSpPr>
        <p:spPr>
          <a:xfrm>
            <a:off x="284631" y="355225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CDE929E5-346B-C244-80A8-EC91EBE28101}"/>
              </a:ext>
            </a:extLst>
          </p:cNvPr>
          <p:cNvCxnSpPr>
            <a:cxnSpLocks/>
          </p:cNvCxnSpPr>
          <p:nvPr/>
        </p:nvCxnSpPr>
        <p:spPr>
          <a:xfrm>
            <a:off x="265090" y="3838575"/>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9604CC9-AAF2-1140-93E1-8E3C3A29F2F6}"/>
              </a:ext>
            </a:extLst>
          </p:cNvPr>
          <p:cNvCxnSpPr>
            <a:cxnSpLocks/>
          </p:cNvCxnSpPr>
          <p:nvPr/>
        </p:nvCxnSpPr>
        <p:spPr>
          <a:xfrm>
            <a:off x="284631" y="501587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7E64003-7149-DE47-99EF-15822AFEC353}"/>
              </a:ext>
            </a:extLst>
          </p:cNvPr>
          <p:cNvCxnSpPr>
            <a:cxnSpLocks/>
          </p:cNvCxnSpPr>
          <p:nvPr/>
        </p:nvCxnSpPr>
        <p:spPr>
          <a:xfrm>
            <a:off x="284631" y="56821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112A3BE-2091-AB43-B8A4-7352FA116817}"/>
              </a:ext>
            </a:extLst>
          </p:cNvPr>
          <p:cNvCxnSpPr>
            <a:cxnSpLocks/>
          </p:cNvCxnSpPr>
          <p:nvPr/>
        </p:nvCxnSpPr>
        <p:spPr>
          <a:xfrm>
            <a:off x="263658" y="622459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F7726A19-895B-7A46-BE58-09D842B7685B}"/>
              </a:ext>
            </a:extLst>
          </p:cNvPr>
          <p:cNvCxnSpPr>
            <a:cxnSpLocks/>
          </p:cNvCxnSpPr>
          <p:nvPr/>
        </p:nvCxnSpPr>
        <p:spPr>
          <a:xfrm>
            <a:off x="265090" y="6487744"/>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0C38966-C563-794C-9F29-040C92B548D0}"/>
              </a:ext>
            </a:extLst>
          </p:cNvPr>
          <p:cNvCxnSpPr>
            <a:cxnSpLocks/>
          </p:cNvCxnSpPr>
          <p:nvPr/>
        </p:nvCxnSpPr>
        <p:spPr>
          <a:xfrm>
            <a:off x="266700" y="599369"/>
            <a:ext cx="0" cy="58455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929F597A-1860-994C-9E5E-193A80BE1689}"/>
              </a:ext>
            </a:extLst>
          </p:cNvPr>
          <p:cNvCxnSpPr>
            <a:cxnSpLocks/>
          </p:cNvCxnSpPr>
          <p:nvPr/>
        </p:nvCxnSpPr>
        <p:spPr>
          <a:xfrm>
            <a:off x="8915400" y="599369"/>
            <a:ext cx="0" cy="564903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B7423BFA-4362-BF45-988E-7C9C3E5654BA}"/>
              </a:ext>
            </a:extLst>
          </p:cNvPr>
          <p:cNvCxnSpPr>
            <a:cxnSpLocks/>
          </p:cNvCxnSpPr>
          <p:nvPr/>
        </p:nvCxnSpPr>
        <p:spPr>
          <a:xfrm flipH="1">
            <a:off x="1580633" y="548916"/>
            <a:ext cx="19565"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7F9AA505-C0F3-584C-9BF0-C3FBA7ED860E}"/>
              </a:ext>
            </a:extLst>
          </p:cNvPr>
          <p:cNvCxnSpPr>
            <a:cxnSpLocks/>
          </p:cNvCxnSpPr>
          <p:nvPr/>
        </p:nvCxnSpPr>
        <p:spPr>
          <a:xfrm>
            <a:off x="2682326" y="548916"/>
            <a:ext cx="18892"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E83F90E8-0F5D-3942-9BFF-A3F81F5356A5}"/>
              </a:ext>
            </a:extLst>
          </p:cNvPr>
          <p:cNvSpPr txBox="1"/>
          <p:nvPr/>
        </p:nvSpPr>
        <p:spPr>
          <a:xfrm>
            <a:off x="518075" y="772375"/>
            <a:ext cx="715581" cy="369332"/>
          </a:xfrm>
          <a:prstGeom prst="rect">
            <a:avLst/>
          </a:prstGeom>
          <a:noFill/>
        </p:spPr>
        <p:txBody>
          <a:bodyPr wrap="none" rtlCol="0">
            <a:spAutoFit/>
          </a:bodyPr>
          <a:lstStyle/>
          <a:p>
            <a:r>
              <a:rPr lang="en-US" dirty="0"/>
              <a:t>50-54</a:t>
            </a:r>
          </a:p>
        </p:txBody>
      </p:sp>
      <p:sp>
        <p:nvSpPr>
          <p:cNvPr id="26" name="TextBox 25">
            <a:extLst>
              <a:ext uri="{FF2B5EF4-FFF2-40B4-BE49-F238E27FC236}">
                <a16:creationId xmlns:a16="http://schemas.microsoft.com/office/drawing/2014/main" id="{913DED82-1FFC-274C-B91C-2989E111CA32}"/>
              </a:ext>
            </a:extLst>
          </p:cNvPr>
          <p:cNvSpPr txBox="1"/>
          <p:nvPr/>
        </p:nvSpPr>
        <p:spPr>
          <a:xfrm>
            <a:off x="446162" y="1783930"/>
            <a:ext cx="794754" cy="369332"/>
          </a:xfrm>
          <a:prstGeom prst="rect">
            <a:avLst/>
          </a:prstGeom>
          <a:noFill/>
        </p:spPr>
        <p:txBody>
          <a:bodyPr wrap="square" rtlCol="0">
            <a:spAutoFit/>
          </a:bodyPr>
          <a:lstStyle/>
          <a:p>
            <a:r>
              <a:rPr lang="en-US" dirty="0"/>
              <a:t> 54-58</a:t>
            </a:r>
          </a:p>
        </p:txBody>
      </p:sp>
      <p:sp>
        <p:nvSpPr>
          <p:cNvPr id="27" name="TextBox 26">
            <a:extLst>
              <a:ext uri="{FF2B5EF4-FFF2-40B4-BE49-F238E27FC236}">
                <a16:creationId xmlns:a16="http://schemas.microsoft.com/office/drawing/2014/main" id="{F615E045-0F80-FE40-910E-C69A0B395DCF}"/>
              </a:ext>
            </a:extLst>
          </p:cNvPr>
          <p:cNvSpPr txBox="1"/>
          <p:nvPr/>
        </p:nvSpPr>
        <p:spPr>
          <a:xfrm>
            <a:off x="552745" y="2974384"/>
            <a:ext cx="725278" cy="369332"/>
          </a:xfrm>
          <a:prstGeom prst="rect">
            <a:avLst/>
          </a:prstGeom>
          <a:noFill/>
        </p:spPr>
        <p:txBody>
          <a:bodyPr wrap="square" rtlCol="0">
            <a:spAutoFit/>
          </a:bodyPr>
          <a:lstStyle/>
          <a:p>
            <a:r>
              <a:rPr lang="en-US" dirty="0"/>
              <a:t>   58 </a:t>
            </a:r>
          </a:p>
        </p:txBody>
      </p:sp>
      <p:sp>
        <p:nvSpPr>
          <p:cNvPr id="28" name="TextBox 27">
            <a:extLst>
              <a:ext uri="{FF2B5EF4-FFF2-40B4-BE49-F238E27FC236}">
                <a16:creationId xmlns:a16="http://schemas.microsoft.com/office/drawing/2014/main" id="{6DA201CC-DE45-9B41-9BE2-9DE8A2999725}"/>
              </a:ext>
            </a:extLst>
          </p:cNvPr>
          <p:cNvSpPr txBox="1"/>
          <p:nvPr/>
        </p:nvSpPr>
        <p:spPr>
          <a:xfrm>
            <a:off x="576399" y="5682110"/>
            <a:ext cx="887887" cy="369332"/>
          </a:xfrm>
          <a:prstGeom prst="rect">
            <a:avLst/>
          </a:prstGeom>
          <a:noFill/>
        </p:spPr>
        <p:txBody>
          <a:bodyPr wrap="square" rtlCol="0">
            <a:spAutoFit/>
          </a:bodyPr>
          <a:lstStyle/>
          <a:p>
            <a:r>
              <a:rPr lang="en-US" dirty="0"/>
              <a:t>66-67</a:t>
            </a:r>
          </a:p>
        </p:txBody>
      </p:sp>
      <p:sp>
        <p:nvSpPr>
          <p:cNvPr id="29" name="TextBox 28">
            <a:extLst>
              <a:ext uri="{FF2B5EF4-FFF2-40B4-BE49-F238E27FC236}">
                <a16:creationId xmlns:a16="http://schemas.microsoft.com/office/drawing/2014/main" id="{DD055DEC-6CF7-6745-80A4-10FE2C3DDB94}"/>
              </a:ext>
            </a:extLst>
          </p:cNvPr>
          <p:cNvSpPr txBox="1"/>
          <p:nvPr/>
        </p:nvSpPr>
        <p:spPr>
          <a:xfrm rot="10800000" flipV="1">
            <a:off x="491319" y="3242543"/>
            <a:ext cx="1457278" cy="371070"/>
          </a:xfrm>
          <a:prstGeom prst="rect">
            <a:avLst/>
          </a:prstGeom>
          <a:noFill/>
        </p:spPr>
        <p:txBody>
          <a:bodyPr wrap="square" rtlCol="0">
            <a:spAutoFit/>
          </a:bodyPr>
          <a:lstStyle/>
          <a:p>
            <a:r>
              <a:rPr lang="en-US" dirty="0"/>
              <a:t>58-60 </a:t>
            </a:r>
          </a:p>
        </p:txBody>
      </p:sp>
      <p:sp>
        <p:nvSpPr>
          <p:cNvPr id="30" name="TextBox 29">
            <a:extLst>
              <a:ext uri="{FF2B5EF4-FFF2-40B4-BE49-F238E27FC236}">
                <a16:creationId xmlns:a16="http://schemas.microsoft.com/office/drawing/2014/main" id="{8E0E0FB6-4FEA-9347-872E-133E05D759CB}"/>
              </a:ext>
            </a:extLst>
          </p:cNvPr>
          <p:cNvSpPr txBox="1"/>
          <p:nvPr/>
        </p:nvSpPr>
        <p:spPr>
          <a:xfrm>
            <a:off x="533375" y="3838575"/>
            <a:ext cx="794754" cy="369332"/>
          </a:xfrm>
          <a:prstGeom prst="rect">
            <a:avLst/>
          </a:prstGeom>
          <a:noFill/>
        </p:spPr>
        <p:txBody>
          <a:bodyPr wrap="square" rtlCol="0">
            <a:spAutoFit/>
          </a:bodyPr>
          <a:lstStyle/>
          <a:p>
            <a:r>
              <a:rPr lang="en-US" dirty="0"/>
              <a:t>61-63 </a:t>
            </a:r>
          </a:p>
        </p:txBody>
      </p:sp>
      <p:sp>
        <p:nvSpPr>
          <p:cNvPr id="31" name="TextBox 30">
            <a:extLst>
              <a:ext uri="{FF2B5EF4-FFF2-40B4-BE49-F238E27FC236}">
                <a16:creationId xmlns:a16="http://schemas.microsoft.com/office/drawing/2014/main" id="{4D9A4F3C-02D7-DE42-A75B-30E49D019A6F}"/>
              </a:ext>
            </a:extLst>
          </p:cNvPr>
          <p:cNvSpPr txBox="1"/>
          <p:nvPr/>
        </p:nvSpPr>
        <p:spPr>
          <a:xfrm rot="10800000" flipV="1">
            <a:off x="569137" y="5310189"/>
            <a:ext cx="1137707" cy="369332"/>
          </a:xfrm>
          <a:prstGeom prst="rect">
            <a:avLst/>
          </a:prstGeom>
          <a:noFill/>
        </p:spPr>
        <p:txBody>
          <a:bodyPr wrap="square" rtlCol="0">
            <a:spAutoFit/>
          </a:bodyPr>
          <a:lstStyle/>
          <a:p>
            <a:r>
              <a:rPr lang="en-US" dirty="0"/>
              <a:t>63-66 </a:t>
            </a:r>
          </a:p>
        </p:txBody>
      </p:sp>
      <p:sp>
        <p:nvSpPr>
          <p:cNvPr id="32" name="TextBox 31">
            <a:extLst>
              <a:ext uri="{FF2B5EF4-FFF2-40B4-BE49-F238E27FC236}">
                <a16:creationId xmlns:a16="http://schemas.microsoft.com/office/drawing/2014/main" id="{BFC7D352-D8B4-9043-8CA1-53B0BE05C6CF}"/>
              </a:ext>
            </a:extLst>
          </p:cNvPr>
          <p:cNvSpPr txBox="1"/>
          <p:nvPr/>
        </p:nvSpPr>
        <p:spPr>
          <a:xfrm>
            <a:off x="516921" y="3502574"/>
            <a:ext cx="1183035" cy="369332"/>
          </a:xfrm>
          <a:prstGeom prst="rect">
            <a:avLst/>
          </a:prstGeom>
          <a:noFill/>
        </p:spPr>
        <p:txBody>
          <a:bodyPr wrap="square" rtlCol="0">
            <a:spAutoFit/>
          </a:bodyPr>
          <a:lstStyle/>
          <a:p>
            <a:r>
              <a:rPr lang="en-US" dirty="0"/>
              <a:t>60-61</a:t>
            </a:r>
          </a:p>
        </p:txBody>
      </p:sp>
      <p:sp>
        <p:nvSpPr>
          <p:cNvPr id="33" name="TextBox 32">
            <a:extLst>
              <a:ext uri="{FF2B5EF4-FFF2-40B4-BE49-F238E27FC236}">
                <a16:creationId xmlns:a16="http://schemas.microsoft.com/office/drawing/2014/main" id="{68CB82CA-2014-D94E-9719-923CF426C005}"/>
              </a:ext>
            </a:extLst>
          </p:cNvPr>
          <p:cNvSpPr txBox="1"/>
          <p:nvPr/>
        </p:nvSpPr>
        <p:spPr>
          <a:xfrm>
            <a:off x="503256" y="6186637"/>
            <a:ext cx="1214470" cy="369332"/>
          </a:xfrm>
          <a:prstGeom prst="rect">
            <a:avLst/>
          </a:prstGeom>
          <a:noFill/>
        </p:spPr>
        <p:txBody>
          <a:bodyPr wrap="square" rtlCol="0">
            <a:spAutoFit/>
          </a:bodyPr>
          <a:lstStyle/>
          <a:p>
            <a:r>
              <a:rPr lang="en-US" dirty="0"/>
              <a:t>   68</a:t>
            </a:r>
          </a:p>
        </p:txBody>
      </p:sp>
      <p:sp>
        <p:nvSpPr>
          <p:cNvPr id="35" name="TextBox 34">
            <a:extLst>
              <a:ext uri="{FF2B5EF4-FFF2-40B4-BE49-F238E27FC236}">
                <a16:creationId xmlns:a16="http://schemas.microsoft.com/office/drawing/2014/main" id="{B340BC9E-4F23-B84A-9FDC-D9249FC2880C}"/>
              </a:ext>
            </a:extLst>
          </p:cNvPr>
          <p:cNvSpPr txBox="1"/>
          <p:nvPr/>
        </p:nvSpPr>
        <p:spPr>
          <a:xfrm>
            <a:off x="387542" y="179584"/>
            <a:ext cx="668773" cy="369332"/>
          </a:xfrm>
          <a:prstGeom prst="rect">
            <a:avLst/>
          </a:prstGeom>
          <a:noFill/>
        </p:spPr>
        <p:txBody>
          <a:bodyPr wrap="none" rtlCol="0">
            <a:spAutoFit/>
          </a:bodyPr>
          <a:lstStyle/>
          <a:p>
            <a:r>
              <a:rPr lang="en-US" b="1" dirty="0"/>
              <a:t>Date</a:t>
            </a:r>
          </a:p>
        </p:txBody>
      </p:sp>
      <p:sp>
        <p:nvSpPr>
          <p:cNvPr id="36" name="TextBox 35">
            <a:extLst>
              <a:ext uri="{FF2B5EF4-FFF2-40B4-BE49-F238E27FC236}">
                <a16:creationId xmlns:a16="http://schemas.microsoft.com/office/drawing/2014/main" id="{85C5C1E8-C254-5049-B7E5-A328B1E5AC3C}"/>
              </a:ext>
            </a:extLst>
          </p:cNvPr>
          <p:cNvSpPr txBox="1"/>
          <p:nvPr/>
        </p:nvSpPr>
        <p:spPr>
          <a:xfrm>
            <a:off x="1729821" y="198449"/>
            <a:ext cx="981359" cy="369332"/>
          </a:xfrm>
          <a:prstGeom prst="rect">
            <a:avLst/>
          </a:prstGeom>
          <a:noFill/>
        </p:spPr>
        <p:txBody>
          <a:bodyPr wrap="none" rtlCol="0">
            <a:spAutoFit/>
          </a:bodyPr>
          <a:lstStyle/>
          <a:p>
            <a:r>
              <a:rPr lang="en-US" b="1" dirty="0"/>
              <a:t>Chapter</a:t>
            </a:r>
          </a:p>
        </p:txBody>
      </p:sp>
      <p:sp>
        <p:nvSpPr>
          <p:cNvPr id="37" name="TextBox 36">
            <a:extLst>
              <a:ext uri="{FF2B5EF4-FFF2-40B4-BE49-F238E27FC236}">
                <a16:creationId xmlns:a16="http://schemas.microsoft.com/office/drawing/2014/main" id="{B3A4DC20-4F67-5048-8599-19DBDA9AC03F}"/>
              </a:ext>
            </a:extLst>
          </p:cNvPr>
          <p:cNvSpPr txBox="1"/>
          <p:nvPr/>
        </p:nvSpPr>
        <p:spPr>
          <a:xfrm>
            <a:off x="5105400" y="230037"/>
            <a:ext cx="764953" cy="369332"/>
          </a:xfrm>
          <a:prstGeom prst="rect">
            <a:avLst/>
          </a:prstGeom>
          <a:noFill/>
        </p:spPr>
        <p:txBody>
          <a:bodyPr wrap="none" rtlCol="0">
            <a:spAutoFit/>
          </a:bodyPr>
          <a:lstStyle/>
          <a:p>
            <a:r>
              <a:rPr lang="en-US" b="1" dirty="0"/>
              <a:t>Event</a:t>
            </a:r>
          </a:p>
        </p:txBody>
      </p:sp>
      <p:sp>
        <p:nvSpPr>
          <p:cNvPr id="38" name="TextBox 37">
            <a:extLst>
              <a:ext uri="{FF2B5EF4-FFF2-40B4-BE49-F238E27FC236}">
                <a16:creationId xmlns:a16="http://schemas.microsoft.com/office/drawing/2014/main" id="{D847E7E2-5AE5-4B4F-BF31-699C9A40DEA0}"/>
              </a:ext>
            </a:extLst>
          </p:cNvPr>
          <p:cNvSpPr txBox="1"/>
          <p:nvPr/>
        </p:nvSpPr>
        <p:spPr>
          <a:xfrm>
            <a:off x="1735325" y="576519"/>
            <a:ext cx="817515" cy="615553"/>
          </a:xfrm>
          <a:prstGeom prst="rect">
            <a:avLst/>
          </a:prstGeom>
          <a:noFill/>
        </p:spPr>
        <p:txBody>
          <a:bodyPr wrap="square" rtlCol="0">
            <a:spAutoFit/>
          </a:bodyPr>
          <a:lstStyle/>
          <a:p>
            <a:r>
              <a:rPr lang="en-US" sz="1600" dirty="0"/>
              <a:t>15:36-</a:t>
            </a:r>
          </a:p>
          <a:p>
            <a:r>
              <a:rPr lang="en-US" dirty="0"/>
              <a:t>18:22</a:t>
            </a:r>
          </a:p>
        </p:txBody>
      </p:sp>
      <p:sp>
        <p:nvSpPr>
          <p:cNvPr id="48" name="TextBox 47">
            <a:extLst>
              <a:ext uri="{FF2B5EF4-FFF2-40B4-BE49-F238E27FC236}">
                <a16:creationId xmlns:a16="http://schemas.microsoft.com/office/drawing/2014/main" id="{8E34B39A-5CCE-3F48-8459-9034EA789D44}"/>
              </a:ext>
            </a:extLst>
          </p:cNvPr>
          <p:cNvSpPr txBox="1"/>
          <p:nvPr/>
        </p:nvSpPr>
        <p:spPr>
          <a:xfrm>
            <a:off x="1624741" y="3014240"/>
            <a:ext cx="1058665" cy="338554"/>
          </a:xfrm>
          <a:prstGeom prst="rect">
            <a:avLst/>
          </a:prstGeom>
          <a:noFill/>
        </p:spPr>
        <p:txBody>
          <a:bodyPr wrap="square" rtlCol="0">
            <a:spAutoFit/>
          </a:bodyPr>
          <a:lstStyle/>
          <a:p>
            <a:r>
              <a:rPr lang="en-US" sz="1600" dirty="0"/>
              <a:t>21:18-23</a:t>
            </a:r>
          </a:p>
        </p:txBody>
      </p:sp>
      <p:sp>
        <p:nvSpPr>
          <p:cNvPr id="49" name="TextBox 48">
            <a:extLst>
              <a:ext uri="{FF2B5EF4-FFF2-40B4-BE49-F238E27FC236}">
                <a16:creationId xmlns:a16="http://schemas.microsoft.com/office/drawing/2014/main" id="{AEE7A5F5-CAAF-6944-B1A0-92574945C78E}"/>
              </a:ext>
            </a:extLst>
          </p:cNvPr>
          <p:cNvSpPr txBox="1"/>
          <p:nvPr/>
        </p:nvSpPr>
        <p:spPr>
          <a:xfrm>
            <a:off x="1669976" y="3215330"/>
            <a:ext cx="739305" cy="369332"/>
          </a:xfrm>
          <a:prstGeom prst="rect">
            <a:avLst/>
          </a:prstGeom>
          <a:noFill/>
        </p:spPr>
        <p:txBody>
          <a:bodyPr wrap="none" rtlCol="0">
            <a:spAutoFit/>
          </a:bodyPr>
          <a:lstStyle/>
          <a:p>
            <a:r>
              <a:rPr lang="en-US" dirty="0"/>
              <a:t>24-26</a:t>
            </a:r>
          </a:p>
        </p:txBody>
      </p:sp>
      <p:sp>
        <p:nvSpPr>
          <p:cNvPr id="50" name="TextBox 49">
            <a:extLst>
              <a:ext uri="{FF2B5EF4-FFF2-40B4-BE49-F238E27FC236}">
                <a16:creationId xmlns:a16="http://schemas.microsoft.com/office/drawing/2014/main" id="{FECAADB6-A816-674A-B663-F52E0D199284}"/>
              </a:ext>
            </a:extLst>
          </p:cNvPr>
          <p:cNvSpPr txBox="1"/>
          <p:nvPr/>
        </p:nvSpPr>
        <p:spPr>
          <a:xfrm>
            <a:off x="1640242" y="3468268"/>
            <a:ext cx="936243" cy="338554"/>
          </a:xfrm>
          <a:prstGeom prst="rect">
            <a:avLst/>
          </a:prstGeom>
          <a:noFill/>
        </p:spPr>
        <p:txBody>
          <a:bodyPr wrap="square" rtlCol="0">
            <a:spAutoFit/>
          </a:bodyPr>
          <a:lstStyle/>
          <a:p>
            <a:r>
              <a:rPr lang="en-US" sz="1600" dirty="0"/>
              <a:t>27-28:16</a:t>
            </a:r>
          </a:p>
        </p:txBody>
      </p:sp>
      <p:sp>
        <p:nvSpPr>
          <p:cNvPr id="51" name="TextBox 50">
            <a:extLst>
              <a:ext uri="{FF2B5EF4-FFF2-40B4-BE49-F238E27FC236}">
                <a16:creationId xmlns:a16="http://schemas.microsoft.com/office/drawing/2014/main" id="{24B23B09-E2EE-7440-A6C0-3D8AC057FC98}"/>
              </a:ext>
            </a:extLst>
          </p:cNvPr>
          <p:cNvSpPr txBox="1"/>
          <p:nvPr/>
        </p:nvSpPr>
        <p:spPr>
          <a:xfrm>
            <a:off x="1660456" y="3815517"/>
            <a:ext cx="967252" cy="369332"/>
          </a:xfrm>
          <a:prstGeom prst="rect">
            <a:avLst/>
          </a:prstGeom>
          <a:noFill/>
        </p:spPr>
        <p:txBody>
          <a:bodyPr wrap="none" rtlCol="0">
            <a:spAutoFit/>
          </a:bodyPr>
          <a:lstStyle/>
          <a:p>
            <a:r>
              <a:rPr lang="en-US" dirty="0"/>
              <a:t>28:17-31</a:t>
            </a:r>
          </a:p>
        </p:txBody>
      </p:sp>
      <p:sp>
        <p:nvSpPr>
          <p:cNvPr id="56" name="TextBox 55">
            <a:extLst>
              <a:ext uri="{FF2B5EF4-FFF2-40B4-BE49-F238E27FC236}">
                <a16:creationId xmlns:a16="http://schemas.microsoft.com/office/drawing/2014/main" id="{458EA923-9F9C-F143-9968-B4F84457407F}"/>
              </a:ext>
            </a:extLst>
          </p:cNvPr>
          <p:cNvSpPr txBox="1"/>
          <p:nvPr/>
        </p:nvSpPr>
        <p:spPr>
          <a:xfrm>
            <a:off x="2705715" y="589946"/>
            <a:ext cx="3570786" cy="830997"/>
          </a:xfrm>
          <a:prstGeom prst="rect">
            <a:avLst/>
          </a:prstGeom>
          <a:noFill/>
        </p:spPr>
        <p:txBody>
          <a:bodyPr wrap="none" rtlCol="0">
            <a:spAutoFit/>
          </a:bodyPr>
          <a:lstStyle/>
          <a:p>
            <a:r>
              <a:rPr lang="en-US" sz="1600" b="1" dirty="0"/>
              <a:t>SECOND MISSIONARY JOURNEY </a:t>
            </a:r>
          </a:p>
          <a:p>
            <a:r>
              <a:rPr lang="en-US" sz="1600" dirty="0"/>
              <a:t>Syria, Cilicia, Galatia, Troas, Philippi, </a:t>
            </a:r>
          </a:p>
          <a:p>
            <a:r>
              <a:rPr lang="en-US" sz="1600" dirty="0"/>
              <a:t>Thesss, Berea, Athens, Corinth, Ephesus</a:t>
            </a:r>
          </a:p>
        </p:txBody>
      </p:sp>
      <p:sp>
        <p:nvSpPr>
          <p:cNvPr id="58" name="TextBox 57">
            <a:extLst>
              <a:ext uri="{FF2B5EF4-FFF2-40B4-BE49-F238E27FC236}">
                <a16:creationId xmlns:a16="http://schemas.microsoft.com/office/drawing/2014/main" id="{F964EBF2-CAA6-B546-9B03-3C2CFAED7295}"/>
              </a:ext>
            </a:extLst>
          </p:cNvPr>
          <p:cNvSpPr txBox="1"/>
          <p:nvPr/>
        </p:nvSpPr>
        <p:spPr>
          <a:xfrm>
            <a:off x="2826917" y="3008468"/>
            <a:ext cx="1804468" cy="338554"/>
          </a:xfrm>
          <a:prstGeom prst="rect">
            <a:avLst/>
          </a:prstGeom>
          <a:noFill/>
        </p:spPr>
        <p:txBody>
          <a:bodyPr wrap="none" rtlCol="0">
            <a:spAutoFit/>
          </a:bodyPr>
          <a:lstStyle/>
          <a:p>
            <a:r>
              <a:rPr lang="en-US" sz="1600" dirty="0"/>
              <a:t>Arrest in Jerusalem</a:t>
            </a:r>
          </a:p>
        </p:txBody>
      </p:sp>
      <p:sp>
        <p:nvSpPr>
          <p:cNvPr id="59" name="TextBox 58">
            <a:extLst>
              <a:ext uri="{FF2B5EF4-FFF2-40B4-BE49-F238E27FC236}">
                <a16:creationId xmlns:a16="http://schemas.microsoft.com/office/drawing/2014/main" id="{F9B546D9-BB2A-9D4A-A679-FE8506DFD0F4}"/>
              </a:ext>
            </a:extLst>
          </p:cNvPr>
          <p:cNvSpPr txBox="1"/>
          <p:nvPr/>
        </p:nvSpPr>
        <p:spPr>
          <a:xfrm>
            <a:off x="2817068" y="3267814"/>
            <a:ext cx="2396810" cy="338554"/>
          </a:xfrm>
          <a:prstGeom prst="rect">
            <a:avLst/>
          </a:prstGeom>
          <a:noFill/>
        </p:spPr>
        <p:txBody>
          <a:bodyPr wrap="none" rtlCol="0">
            <a:spAutoFit/>
          </a:bodyPr>
          <a:lstStyle/>
          <a:p>
            <a:r>
              <a:rPr lang="en-US" sz="1600" dirty="0"/>
              <a:t>Imprisonment in Caesarea</a:t>
            </a:r>
          </a:p>
        </p:txBody>
      </p:sp>
      <p:sp>
        <p:nvSpPr>
          <p:cNvPr id="60" name="TextBox 59">
            <a:extLst>
              <a:ext uri="{FF2B5EF4-FFF2-40B4-BE49-F238E27FC236}">
                <a16:creationId xmlns:a16="http://schemas.microsoft.com/office/drawing/2014/main" id="{911A39E0-97E4-B940-A4F1-759BF9B21086}"/>
              </a:ext>
            </a:extLst>
          </p:cNvPr>
          <p:cNvSpPr txBox="1"/>
          <p:nvPr/>
        </p:nvSpPr>
        <p:spPr>
          <a:xfrm>
            <a:off x="2803786" y="3502695"/>
            <a:ext cx="1583254" cy="338554"/>
          </a:xfrm>
          <a:prstGeom prst="rect">
            <a:avLst/>
          </a:prstGeom>
          <a:noFill/>
        </p:spPr>
        <p:txBody>
          <a:bodyPr wrap="none" rtlCol="0">
            <a:spAutoFit/>
          </a:bodyPr>
          <a:lstStyle/>
          <a:p>
            <a:r>
              <a:rPr lang="en-US" sz="1600" dirty="0"/>
              <a:t>Voyage to Rome</a:t>
            </a:r>
          </a:p>
        </p:txBody>
      </p:sp>
      <p:sp>
        <p:nvSpPr>
          <p:cNvPr id="61" name="TextBox 60">
            <a:extLst>
              <a:ext uri="{FF2B5EF4-FFF2-40B4-BE49-F238E27FC236}">
                <a16:creationId xmlns:a16="http://schemas.microsoft.com/office/drawing/2014/main" id="{7587C308-B079-1041-AE7C-AB91C810FB6C}"/>
              </a:ext>
            </a:extLst>
          </p:cNvPr>
          <p:cNvSpPr txBox="1"/>
          <p:nvPr/>
        </p:nvSpPr>
        <p:spPr>
          <a:xfrm>
            <a:off x="2803786" y="3815628"/>
            <a:ext cx="2657651" cy="338554"/>
          </a:xfrm>
          <a:prstGeom prst="rect">
            <a:avLst/>
          </a:prstGeom>
          <a:noFill/>
        </p:spPr>
        <p:txBody>
          <a:bodyPr wrap="none" rtlCol="0">
            <a:spAutoFit/>
          </a:bodyPr>
          <a:lstStyle/>
          <a:p>
            <a:r>
              <a:rPr lang="en-US" sz="1600" dirty="0"/>
              <a:t>Paul’s imprisonment in Rome</a:t>
            </a:r>
          </a:p>
        </p:txBody>
      </p:sp>
      <p:sp>
        <p:nvSpPr>
          <p:cNvPr id="62" name="TextBox 61">
            <a:extLst>
              <a:ext uri="{FF2B5EF4-FFF2-40B4-BE49-F238E27FC236}">
                <a16:creationId xmlns:a16="http://schemas.microsoft.com/office/drawing/2014/main" id="{3DB4390E-E851-6B4F-A70F-424288A81556}"/>
              </a:ext>
            </a:extLst>
          </p:cNvPr>
          <p:cNvSpPr txBox="1"/>
          <p:nvPr/>
        </p:nvSpPr>
        <p:spPr>
          <a:xfrm>
            <a:off x="2799408" y="5325579"/>
            <a:ext cx="2353914" cy="338554"/>
          </a:xfrm>
          <a:prstGeom prst="rect">
            <a:avLst/>
          </a:prstGeom>
          <a:noFill/>
        </p:spPr>
        <p:txBody>
          <a:bodyPr wrap="none" rtlCol="0">
            <a:spAutoFit/>
          </a:bodyPr>
          <a:lstStyle/>
          <a:p>
            <a:r>
              <a:rPr lang="en-US" sz="1600" dirty="0"/>
              <a:t>Paul’s release from prison</a:t>
            </a:r>
          </a:p>
        </p:txBody>
      </p:sp>
      <p:sp>
        <p:nvSpPr>
          <p:cNvPr id="64" name="TextBox 63">
            <a:extLst>
              <a:ext uri="{FF2B5EF4-FFF2-40B4-BE49-F238E27FC236}">
                <a16:creationId xmlns:a16="http://schemas.microsoft.com/office/drawing/2014/main" id="{E6C5CD12-FFC6-8B46-A8C7-E0E822D9CD0F}"/>
              </a:ext>
            </a:extLst>
          </p:cNvPr>
          <p:cNvSpPr txBox="1"/>
          <p:nvPr/>
        </p:nvSpPr>
        <p:spPr>
          <a:xfrm>
            <a:off x="2807059" y="5767559"/>
            <a:ext cx="2798330" cy="338554"/>
          </a:xfrm>
          <a:prstGeom prst="rect">
            <a:avLst/>
          </a:prstGeom>
          <a:noFill/>
        </p:spPr>
        <p:txBody>
          <a:bodyPr wrap="none" rtlCol="0">
            <a:spAutoFit/>
          </a:bodyPr>
          <a:lstStyle/>
          <a:p>
            <a:r>
              <a:rPr lang="en-US" sz="1600" dirty="0"/>
              <a:t>Second imprisonment in Rome</a:t>
            </a:r>
          </a:p>
        </p:txBody>
      </p:sp>
      <p:sp>
        <p:nvSpPr>
          <p:cNvPr id="65" name="TextBox 64">
            <a:extLst>
              <a:ext uri="{FF2B5EF4-FFF2-40B4-BE49-F238E27FC236}">
                <a16:creationId xmlns:a16="http://schemas.microsoft.com/office/drawing/2014/main" id="{EA7CC2E3-B6DB-6A4D-8AAD-DDE5F4DAE836}"/>
              </a:ext>
            </a:extLst>
          </p:cNvPr>
          <p:cNvSpPr txBox="1"/>
          <p:nvPr/>
        </p:nvSpPr>
        <p:spPr>
          <a:xfrm>
            <a:off x="2819185" y="6224590"/>
            <a:ext cx="2642252" cy="553998"/>
          </a:xfrm>
          <a:prstGeom prst="rect">
            <a:avLst/>
          </a:prstGeom>
          <a:noFill/>
        </p:spPr>
        <p:txBody>
          <a:bodyPr wrap="square" rtlCol="0">
            <a:spAutoFit/>
          </a:bodyPr>
          <a:lstStyle/>
          <a:p>
            <a:r>
              <a:rPr lang="en-US" sz="1600" dirty="0"/>
              <a:t>Paul’s Martyrdom</a:t>
            </a:r>
          </a:p>
          <a:p>
            <a:r>
              <a:rPr lang="en-US" sz="1400" dirty="0"/>
              <a:t>	</a:t>
            </a:r>
          </a:p>
        </p:txBody>
      </p:sp>
      <p:sp>
        <p:nvSpPr>
          <p:cNvPr id="67" name="TextBox 66">
            <a:extLst>
              <a:ext uri="{FF2B5EF4-FFF2-40B4-BE49-F238E27FC236}">
                <a16:creationId xmlns:a16="http://schemas.microsoft.com/office/drawing/2014/main" id="{DB0E4738-16D9-BC41-ACDD-FCBCA9A6E71D}"/>
              </a:ext>
            </a:extLst>
          </p:cNvPr>
          <p:cNvSpPr txBox="1"/>
          <p:nvPr/>
        </p:nvSpPr>
        <p:spPr>
          <a:xfrm>
            <a:off x="1844864" y="6491033"/>
            <a:ext cx="5622373" cy="369332"/>
          </a:xfrm>
          <a:prstGeom prst="rect">
            <a:avLst/>
          </a:prstGeom>
          <a:noFill/>
        </p:spPr>
        <p:txBody>
          <a:bodyPr wrap="none" rtlCol="0">
            <a:spAutoFit/>
          </a:bodyPr>
          <a:lstStyle/>
          <a:p>
            <a:r>
              <a:rPr lang="en-US" dirty="0"/>
              <a:t>*</a:t>
            </a:r>
            <a:r>
              <a:rPr lang="en-US" sz="1400" dirty="0"/>
              <a:t>Taken from Harkrider Workbook Commentary on Acts - Book 1, </a:t>
            </a:r>
            <a:r>
              <a:rPr lang="en-US" sz="1400" i="1" dirty="0"/>
              <a:t>page 4-5</a:t>
            </a:r>
          </a:p>
        </p:txBody>
      </p:sp>
      <p:sp>
        <p:nvSpPr>
          <p:cNvPr id="3" name="TextBox 2">
            <a:extLst>
              <a:ext uri="{FF2B5EF4-FFF2-40B4-BE49-F238E27FC236}">
                <a16:creationId xmlns:a16="http://schemas.microsoft.com/office/drawing/2014/main" id="{F4BAD97B-CA8F-0642-B7F8-AC2E3FC85FCB}"/>
              </a:ext>
            </a:extLst>
          </p:cNvPr>
          <p:cNvSpPr txBox="1"/>
          <p:nvPr/>
        </p:nvSpPr>
        <p:spPr>
          <a:xfrm>
            <a:off x="1688205" y="1635159"/>
            <a:ext cx="761427" cy="646331"/>
          </a:xfrm>
          <a:prstGeom prst="rect">
            <a:avLst/>
          </a:prstGeom>
          <a:noFill/>
        </p:spPr>
        <p:txBody>
          <a:bodyPr wrap="none" rtlCol="0">
            <a:spAutoFit/>
          </a:bodyPr>
          <a:lstStyle/>
          <a:p>
            <a:r>
              <a:rPr lang="en-US" dirty="0"/>
              <a:t>18:23-</a:t>
            </a:r>
          </a:p>
          <a:p>
            <a:r>
              <a:rPr lang="en-US" dirty="0"/>
              <a:t>21:17</a:t>
            </a:r>
          </a:p>
        </p:txBody>
      </p:sp>
      <p:sp>
        <p:nvSpPr>
          <p:cNvPr id="5" name="TextBox 4">
            <a:extLst>
              <a:ext uri="{FF2B5EF4-FFF2-40B4-BE49-F238E27FC236}">
                <a16:creationId xmlns:a16="http://schemas.microsoft.com/office/drawing/2014/main" id="{4DAB6A22-4C29-E544-883F-785CD8EAC3A2}"/>
              </a:ext>
            </a:extLst>
          </p:cNvPr>
          <p:cNvSpPr txBox="1"/>
          <p:nvPr/>
        </p:nvSpPr>
        <p:spPr>
          <a:xfrm>
            <a:off x="2741427" y="1667515"/>
            <a:ext cx="2963440" cy="830997"/>
          </a:xfrm>
          <a:prstGeom prst="rect">
            <a:avLst/>
          </a:prstGeom>
          <a:noFill/>
        </p:spPr>
        <p:txBody>
          <a:bodyPr wrap="none" rtlCol="0">
            <a:spAutoFit/>
          </a:bodyPr>
          <a:lstStyle/>
          <a:p>
            <a:r>
              <a:rPr lang="en-US" sz="1600" b="1" dirty="0"/>
              <a:t>THIRD MISSIONARY JOURNEY</a:t>
            </a:r>
          </a:p>
          <a:p>
            <a:r>
              <a:rPr lang="en-US" sz="1600" dirty="0"/>
              <a:t>Ephesus, Macedonia, Achaia, </a:t>
            </a:r>
          </a:p>
          <a:p>
            <a:r>
              <a:rPr lang="en-US" sz="1600" dirty="0"/>
              <a:t>Corinth, Philippi, Troas, Miletus</a:t>
            </a:r>
          </a:p>
        </p:txBody>
      </p:sp>
      <p:cxnSp>
        <p:nvCxnSpPr>
          <p:cNvPr id="7" name="Straight Connector 6">
            <a:extLst>
              <a:ext uri="{FF2B5EF4-FFF2-40B4-BE49-F238E27FC236}">
                <a16:creationId xmlns:a16="http://schemas.microsoft.com/office/drawing/2014/main" id="{8BE3FDFA-C04D-4542-8E90-9339FA1ED464}"/>
              </a:ext>
            </a:extLst>
          </p:cNvPr>
          <p:cNvCxnSpPr>
            <a:cxnSpLocks/>
          </p:cNvCxnSpPr>
          <p:nvPr/>
        </p:nvCxnSpPr>
        <p:spPr>
          <a:xfrm flipH="1">
            <a:off x="6287486" y="584066"/>
            <a:ext cx="28950" cy="5882234"/>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A20AC5DD-D0DE-5441-AA1A-AAF4813E6127}"/>
              </a:ext>
            </a:extLst>
          </p:cNvPr>
          <p:cNvCxnSpPr>
            <a:cxnSpLocks/>
          </p:cNvCxnSpPr>
          <p:nvPr/>
        </p:nvCxnSpPr>
        <p:spPr>
          <a:xfrm flipV="1">
            <a:off x="6310044" y="560615"/>
            <a:ext cx="2605356" cy="5051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2B5B7AA5-09BB-3E49-BCF7-5E9CE6685CF5}"/>
              </a:ext>
            </a:extLst>
          </p:cNvPr>
          <p:cNvCxnSpPr>
            <a:cxnSpLocks/>
          </p:cNvCxnSpPr>
          <p:nvPr/>
        </p:nvCxnSpPr>
        <p:spPr>
          <a:xfrm flipH="1">
            <a:off x="8872500" y="521572"/>
            <a:ext cx="25419" cy="594444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8BD3664E-7CEC-2F40-9DA7-0CDA019DCBB0}"/>
              </a:ext>
            </a:extLst>
          </p:cNvPr>
          <p:cNvCxnSpPr>
            <a:cxnSpLocks/>
          </p:cNvCxnSpPr>
          <p:nvPr/>
        </p:nvCxnSpPr>
        <p:spPr>
          <a:xfrm flipV="1">
            <a:off x="6288290" y="6466300"/>
            <a:ext cx="2586064" cy="20867"/>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23E3F13-087D-A34B-9397-82A1D2D86969}"/>
              </a:ext>
            </a:extLst>
          </p:cNvPr>
          <p:cNvSpPr txBox="1"/>
          <p:nvPr/>
        </p:nvSpPr>
        <p:spPr>
          <a:xfrm>
            <a:off x="6597425" y="202808"/>
            <a:ext cx="2023311" cy="369332"/>
          </a:xfrm>
          <a:prstGeom prst="rect">
            <a:avLst/>
          </a:prstGeom>
          <a:noFill/>
        </p:spPr>
        <p:txBody>
          <a:bodyPr wrap="none" rtlCol="0">
            <a:spAutoFit/>
          </a:bodyPr>
          <a:lstStyle/>
          <a:p>
            <a:r>
              <a:rPr lang="en-US" b="1" dirty="0"/>
              <a:t>Letters Paul wrote</a:t>
            </a:r>
          </a:p>
        </p:txBody>
      </p:sp>
      <p:sp>
        <p:nvSpPr>
          <p:cNvPr id="44" name="TextBox 43">
            <a:extLst>
              <a:ext uri="{FF2B5EF4-FFF2-40B4-BE49-F238E27FC236}">
                <a16:creationId xmlns:a16="http://schemas.microsoft.com/office/drawing/2014/main" id="{65665813-5DD1-FC4F-9FB4-59B3BAC83E74}"/>
              </a:ext>
            </a:extLst>
          </p:cNvPr>
          <p:cNvSpPr txBox="1"/>
          <p:nvPr/>
        </p:nvSpPr>
        <p:spPr>
          <a:xfrm>
            <a:off x="6647942" y="548916"/>
            <a:ext cx="1638590" cy="338554"/>
          </a:xfrm>
          <a:prstGeom prst="rect">
            <a:avLst/>
          </a:prstGeom>
          <a:noFill/>
        </p:spPr>
        <p:txBody>
          <a:bodyPr wrap="none" rtlCol="0">
            <a:spAutoFit/>
          </a:bodyPr>
          <a:lstStyle/>
          <a:p>
            <a:pPr algn="ctr"/>
            <a:r>
              <a:rPr lang="en-US" sz="1600" b="1" dirty="0"/>
              <a:t>FROM CORINTH</a:t>
            </a:r>
          </a:p>
        </p:txBody>
      </p:sp>
      <p:sp>
        <p:nvSpPr>
          <p:cNvPr id="45" name="TextBox 44">
            <a:extLst>
              <a:ext uri="{FF2B5EF4-FFF2-40B4-BE49-F238E27FC236}">
                <a16:creationId xmlns:a16="http://schemas.microsoft.com/office/drawing/2014/main" id="{127BC4F3-C225-124A-85DC-87C175BCF147}"/>
              </a:ext>
            </a:extLst>
          </p:cNvPr>
          <p:cNvSpPr txBox="1"/>
          <p:nvPr/>
        </p:nvSpPr>
        <p:spPr>
          <a:xfrm>
            <a:off x="6402532" y="831264"/>
            <a:ext cx="2230482" cy="584775"/>
          </a:xfrm>
          <a:prstGeom prst="rect">
            <a:avLst/>
          </a:prstGeom>
          <a:noFill/>
        </p:spPr>
        <p:txBody>
          <a:bodyPr wrap="none" rtlCol="0">
            <a:spAutoFit/>
          </a:bodyPr>
          <a:lstStyle/>
          <a:p>
            <a:r>
              <a:rPr lang="en-US" sz="1600" dirty="0"/>
              <a:t>AD 52 - </a:t>
            </a:r>
            <a:r>
              <a:rPr lang="en-US" sz="1600" b="1" dirty="0"/>
              <a:t>1 Thessalonians</a:t>
            </a:r>
          </a:p>
          <a:p>
            <a:r>
              <a:rPr lang="en-US" sz="1600" dirty="0"/>
              <a:t>AD 53 - 2 Thessalonians</a:t>
            </a:r>
          </a:p>
        </p:txBody>
      </p:sp>
      <p:sp>
        <p:nvSpPr>
          <p:cNvPr id="46" name="TextBox 45">
            <a:extLst>
              <a:ext uri="{FF2B5EF4-FFF2-40B4-BE49-F238E27FC236}">
                <a16:creationId xmlns:a16="http://schemas.microsoft.com/office/drawing/2014/main" id="{89BBDE5E-D461-F142-BD76-FEAF4094A2FA}"/>
              </a:ext>
            </a:extLst>
          </p:cNvPr>
          <p:cNvSpPr txBox="1"/>
          <p:nvPr/>
        </p:nvSpPr>
        <p:spPr>
          <a:xfrm>
            <a:off x="6675091" y="1579629"/>
            <a:ext cx="1478290" cy="307777"/>
          </a:xfrm>
          <a:prstGeom prst="rect">
            <a:avLst/>
          </a:prstGeom>
          <a:noFill/>
        </p:spPr>
        <p:txBody>
          <a:bodyPr wrap="none" rtlCol="0">
            <a:spAutoFit/>
          </a:bodyPr>
          <a:lstStyle/>
          <a:p>
            <a:r>
              <a:rPr lang="en-US" sz="1400" b="1" dirty="0"/>
              <a:t>FROM EPHESUS</a:t>
            </a:r>
          </a:p>
        </p:txBody>
      </p:sp>
      <p:sp>
        <p:nvSpPr>
          <p:cNvPr id="47" name="TextBox 46">
            <a:extLst>
              <a:ext uri="{FF2B5EF4-FFF2-40B4-BE49-F238E27FC236}">
                <a16:creationId xmlns:a16="http://schemas.microsoft.com/office/drawing/2014/main" id="{B3A52A2E-A2B3-D44E-826C-742B9C333E84}"/>
              </a:ext>
            </a:extLst>
          </p:cNvPr>
          <p:cNvSpPr txBox="1"/>
          <p:nvPr/>
        </p:nvSpPr>
        <p:spPr>
          <a:xfrm>
            <a:off x="6597425" y="1797894"/>
            <a:ext cx="1533177" cy="276999"/>
          </a:xfrm>
          <a:prstGeom prst="rect">
            <a:avLst/>
          </a:prstGeom>
          <a:noFill/>
        </p:spPr>
        <p:txBody>
          <a:bodyPr wrap="none" rtlCol="0">
            <a:spAutoFit/>
          </a:bodyPr>
          <a:lstStyle/>
          <a:p>
            <a:r>
              <a:rPr lang="en-US" sz="1200" b="1" dirty="0"/>
              <a:t>AD 56- 1 Corinthians</a:t>
            </a:r>
          </a:p>
        </p:txBody>
      </p:sp>
      <p:sp>
        <p:nvSpPr>
          <p:cNvPr id="70" name="TextBox 69">
            <a:extLst>
              <a:ext uri="{FF2B5EF4-FFF2-40B4-BE49-F238E27FC236}">
                <a16:creationId xmlns:a16="http://schemas.microsoft.com/office/drawing/2014/main" id="{1361C123-C12F-9248-9377-493F4D86BDB3}"/>
              </a:ext>
            </a:extLst>
          </p:cNvPr>
          <p:cNvSpPr txBox="1"/>
          <p:nvPr/>
        </p:nvSpPr>
        <p:spPr>
          <a:xfrm>
            <a:off x="6541704" y="1968596"/>
            <a:ext cx="2134751" cy="492443"/>
          </a:xfrm>
          <a:prstGeom prst="rect">
            <a:avLst/>
          </a:prstGeom>
          <a:noFill/>
        </p:spPr>
        <p:txBody>
          <a:bodyPr wrap="square" rtlCol="0">
            <a:spAutoFit/>
          </a:bodyPr>
          <a:lstStyle/>
          <a:p>
            <a:r>
              <a:rPr lang="en-US" sz="1400" b="1" dirty="0"/>
              <a:t>FROM MACEDONIA</a:t>
            </a:r>
          </a:p>
          <a:p>
            <a:r>
              <a:rPr lang="en-US" sz="1200" dirty="0"/>
              <a:t>AD 57 - 2 Corinthians</a:t>
            </a:r>
          </a:p>
        </p:txBody>
      </p:sp>
      <p:sp>
        <p:nvSpPr>
          <p:cNvPr id="82" name="TextBox 81">
            <a:extLst>
              <a:ext uri="{FF2B5EF4-FFF2-40B4-BE49-F238E27FC236}">
                <a16:creationId xmlns:a16="http://schemas.microsoft.com/office/drawing/2014/main" id="{7480A6B1-8564-2E4F-8FF2-C6A5E08B3B86}"/>
              </a:ext>
            </a:extLst>
          </p:cNvPr>
          <p:cNvSpPr txBox="1"/>
          <p:nvPr/>
        </p:nvSpPr>
        <p:spPr>
          <a:xfrm>
            <a:off x="6666264" y="2360103"/>
            <a:ext cx="1455270" cy="307777"/>
          </a:xfrm>
          <a:prstGeom prst="rect">
            <a:avLst/>
          </a:prstGeom>
          <a:noFill/>
        </p:spPr>
        <p:txBody>
          <a:bodyPr wrap="none" rtlCol="0">
            <a:spAutoFit/>
          </a:bodyPr>
          <a:lstStyle/>
          <a:p>
            <a:r>
              <a:rPr lang="en-US" sz="1400" b="1" dirty="0"/>
              <a:t>FROM CORINTH</a:t>
            </a:r>
          </a:p>
        </p:txBody>
      </p:sp>
      <p:sp>
        <p:nvSpPr>
          <p:cNvPr id="83" name="TextBox 82">
            <a:extLst>
              <a:ext uri="{FF2B5EF4-FFF2-40B4-BE49-F238E27FC236}">
                <a16:creationId xmlns:a16="http://schemas.microsoft.com/office/drawing/2014/main" id="{C29F8E68-45BE-F246-A8FB-0F0ED947CCE5}"/>
              </a:ext>
            </a:extLst>
          </p:cNvPr>
          <p:cNvSpPr txBox="1"/>
          <p:nvPr/>
        </p:nvSpPr>
        <p:spPr>
          <a:xfrm>
            <a:off x="6707040" y="2587063"/>
            <a:ext cx="1257460" cy="461665"/>
          </a:xfrm>
          <a:prstGeom prst="rect">
            <a:avLst/>
          </a:prstGeom>
          <a:noFill/>
        </p:spPr>
        <p:txBody>
          <a:bodyPr wrap="none" rtlCol="0">
            <a:spAutoFit/>
          </a:bodyPr>
          <a:lstStyle/>
          <a:p>
            <a:r>
              <a:rPr lang="en-US" sz="1200" dirty="0"/>
              <a:t>AD 57 - Romans</a:t>
            </a:r>
          </a:p>
          <a:p>
            <a:r>
              <a:rPr lang="en-US" sz="1200" dirty="0"/>
              <a:t>AD 57 - Galatians</a:t>
            </a:r>
          </a:p>
        </p:txBody>
      </p:sp>
      <p:sp>
        <p:nvSpPr>
          <p:cNvPr id="84" name="TextBox 83">
            <a:extLst>
              <a:ext uri="{FF2B5EF4-FFF2-40B4-BE49-F238E27FC236}">
                <a16:creationId xmlns:a16="http://schemas.microsoft.com/office/drawing/2014/main" id="{B3362BBE-1F03-1541-A56F-52B45CB140E1}"/>
              </a:ext>
            </a:extLst>
          </p:cNvPr>
          <p:cNvSpPr txBox="1"/>
          <p:nvPr/>
        </p:nvSpPr>
        <p:spPr>
          <a:xfrm>
            <a:off x="6858000" y="3815517"/>
            <a:ext cx="1202573" cy="307777"/>
          </a:xfrm>
          <a:prstGeom prst="rect">
            <a:avLst/>
          </a:prstGeom>
          <a:noFill/>
        </p:spPr>
        <p:txBody>
          <a:bodyPr wrap="none" rtlCol="0">
            <a:spAutoFit/>
          </a:bodyPr>
          <a:lstStyle/>
          <a:p>
            <a:r>
              <a:rPr lang="en-US" sz="1400" b="1" dirty="0"/>
              <a:t>FROM ROME</a:t>
            </a:r>
          </a:p>
        </p:txBody>
      </p:sp>
      <p:sp>
        <p:nvSpPr>
          <p:cNvPr id="85" name="TextBox 84">
            <a:extLst>
              <a:ext uri="{FF2B5EF4-FFF2-40B4-BE49-F238E27FC236}">
                <a16:creationId xmlns:a16="http://schemas.microsoft.com/office/drawing/2014/main" id="{E887A3DC-40BD-454A-AB6B-7BFCDFEBAB64}"/>
              </a:ext>
            </a:extLst>
          </p:cNvPr>
          <p:cNvSpPr txBox="1"/>
          <p:nvPr/>
        </p:nvSpPr>
        <p:spPr>
          <a:xfrm>
            <a:off x="6737117" y="4009509"/>
            <a:ext cx="1575752" cy="954107"/>
          </a:xfrm>
          <a:prstGeom prst="rect">
            <a:avLst/>
          </a:prstGeom>
          <a:noFill/>
        </p:spPr>
        <p:txBody>
          <a:bodyPr wrap="none" rtlCol="0">
            <a:spAutoFit/>
          </a:bodyPr>
          <a:lstStyle/>
          <a:p>
            <a:r>
              <a:rPr lang="en-US" sz="1400" dirty="0"/>
              <a:t>AD 62 - Colossians</a:t>
            </a:r>
          </a:p>
          <a:p>
            <a:r>
              <a:rPr lang="en-US" sz="1400" dirty="0"/>
              <a:t>AD 62 - Ephesians</a:t>
            </a:r>
          </a:p>
          <a:p>
            <a:r>
              <a:rPr lang="en-US" sz="1400" dirty="0"/>
              <a:t>AD - 62 Philippians</a:t>
            </a:r>
          </a:p>
          <a:p>
            <a:r>
              <a:rPr lang="en-US" sz="1400" dirty="0"/>
              <a:t>AD 62 - Philemon</a:t>
            </a:r>
          </a:p>
        </p:txBody>
      </p:sp>
      <p:sp>
        <p:nvSpPr>
          <p:cNvPr id="86" name="TextBox 85">
            <a:extLst>
              <a:ext uri="{FF2B5EF4-FFF2-40B4-BE49-F238E27FC236}">
                <a16:creationId xmlns:a16="http://schemas.microsoft.com/office/drawing/2014/main" id="{EC9BE45D-AB97-4E47-B4AD-85CAEB9BCECA}"/>
              </a:ext>
            </a:extLst>
          </p:cNvPr>
          <p:cNvSpPr txBox="1"/>
          <p:nvPr/>
        </p:nvSpPr>
        <p:spPr>
          <a:xfrm>
            <a:off x="6712463" y="5007718"/>
            <a:ext cx="1733039" cy="307777"/>
          </a:xfrm>
          <a:prstGeom prst="rect">
            <a:avLst/>
          </a:prstGeom>
          <a:noFill/>
        </p:spPr>
        <p:txBody>
          <a:bodyPr wrap="none" rtlCol="0">
            <a:spAutoFit/>
          </a:bodyPr>
          <a:lstStyle/>
          <a:p>
            <a:r>
              <a:rPr lang="en-US" sz="1400" b="1" dirty="0"/>
              <a:t>FROM MACEDONIA</a:t>
            </a:r>
          </a:p>
        </p:txBody>
      </p:sp>
      <p:sp>
        <p:nvSpPr>
          <p:cNvPr id="87" name="TextBox 86">
            <a:extLst>
              <a:ext uri="{FF2B5EF4-FFF2-40B4-BE49-F238E27FC236}">
                <a16:creationId xmlns:a16="http://schemas.microsoft.com/office/drawing/2014/main" id="{9A4FA7CB-3F37-264D-9F1A-75A5E77BB649}"/>
              </a:ext>
            </a:extLst>
          </p:cNvPr>
          <p:cNvSpPr txBox="1"/>
          <p:nvPr/>
        </p:nvSpPr>
        <p:spPr>
          <a:xfrm>
            <a:off x="6858000" y="5161606"/>
            <a:ext cx="1507720" cy="523220"/>
          </a:xfrm>
          <a:prstGeom prst="rect">
            <a:avLst/>
          </a:prstGeom>
          <a:noFill/>
        </p:spPr>
        <p:txBody>
          <a:bodyPr wrap="none" rtlCol="0">
            <a:spAutoFit/>
          </a:bodyPr>
          <a:lstStyle/>
          <a:p>
            <a:r>
              <a:rPr lang="en-US" sz="1400" dirty="0"/>
              <a:t>AD 66 - 1 Timothy</a:t>
            </a:r>
          </a:p>
          <a:p>
            <a:r>
              <a:rPr lang="en-US" sz="1400" dirty="0"/>
              <a:t>AD 66 - Titus</a:t>
            </a:r>
          </a:p>
        </p:txBody>
      </p:sp>
      <p:sp>
        <p:nvSpPr>
          <p:cNvPr id="90" name="TextBox 89">
            <a:extLst>
              <a:ext uri="{FF2B5EF4-FFF2-40B4-BE49-F238E27FC236}">
                <a16:creationId xmlns:a16="http://schemas.microsoft.com/office/drawing/2014/main" id="{750A2F8D-92D1-4C4C-AA32-642428F7EB7D}"/>
              </a:ext>
            </a:extLst>
          </p:cNvPr>
          <p:cNvSpPr txBox="1"/>
          <p:nvPr/>
        </p:nvSpPr>
        <p:spPr>
          <a:xfrm>
            <a:off x="6824974" y="5623262"/>
            <a:ext cx="1202573" cy="307777"/>
          </a:xfrm>
          <a:prstGeom prst="rect">
            <a:avLst/>
          </a:prstGeom>
          <a:noFill/>
        </p:spPr>
        <p:txBody>
          <a:bodyPr wrap="none" rtlCol="0">
            <a:spAutoFit/>
          </a:bodyPr>
          <a:lstStyle/>
          <a:p>
            <a:r>
              <a:rPr lang="en-US" sz="1400" b="1" dirty="0"/>
              <a:t>FROM ROME</a:t>
            </a:r>
          </a:p>
        </p:txBody>
      </p:sp>
      <p:sp>
        <p:nvSpPr>
          <p:cNvPr id="91" name="TextBox 90">
            <a:extLst>
              <a:ext uri="{FF2B5EF4-FFF2-40B4-BE49-F238E27FC236}">
                <a16:creationId xmlns:a16="http://schemas.microsoft.com/office/drawing/2014/main" id="{FC3A86F3-0F4C-2B4C-8EEF-2C708B38FD20}"/>
              </a:ext>
            </a:extLst>
          </p:cNvPr>
          <p:cNvSpPr txBox="1"/>
          <p:nvPr/>
        </p:nvSpPr>
        <p:spPr>
          <a:xfrm>
            <a:off x="6661455" y="5782024"/>
            <a:ext cx="1651414" cy="523220"/>
          </a:xfrm>
          <a:prstGeom prst="rect">
            <a:avLst/>
          </a:prstGeom>
          <a:noFill/>
        </p:spPr>
        <p:txBody>
          <a:bodyPr wrap="none" rtlCol="0">
            <a:spAutoFit/>
          </a:bodyPr>
          <a:lstStyle/>
          <a:p>
            <a:r>
              <a:rPr lang="en-US" sz="1400" dirty="0"/>
              <a:t>AD 66 - Hebrews (?)</a:t>
            </a:r>
          </a:p>
          <a:p>
            <a:r>
              <a:rPr lang="en-US" sz="1400" dirty="0"/>
              <a:t>AD 67 - 2 Timothy</a:t>
            </a:r>
          </a:p>
        </p:txBody>
      </p:sp>
      <p:sp>
        <p:nvSpPr>
          <p:cNvPr id="6" name="TextBox 5">
            <a:extLst>
              <a:ext uri="{FF2B5EF4-FFF2-40B4-BE49-F238E27FC236}">
                <a16:creationId xmlns:a16="http://schemas.microsoft.com/office/drawing/2014/main" id="{30E5FE7D-EABE-EE48-B2C2-2996F6FE14F0}"/>
              </a:ext>
            </a:extLst>
          </p:cNvPr>
          <p:cNvSpPr txBox="1"/>
          <p:nvPr/>
        </p:nvSpPr>
        <p:spPr>
          <a:xfrm>
            <a:off x="1800757" y="4667504"/>
            <a:ext cx="3383747" cy="369332"/>
          </a:xfrm>
          <a:prstGeom prst="rect">
            <a:avLst/>
          </a:prstGeom>
          <a:noFill/>
          <a:ln w="28575">
            <a:solidFill>
              <a:schemeClr val="tx1"/>
            </a:solidFill>
          </a:ln>
        </p:spPr>
        <p:txBody>
          <a:bodyPr wrap="none" rtlCol="0">
            <a:spAutoFit/>
          </a:bodyPr>
          <a:lstStyle/>
          <a:p>
            <a:r>
              <a:rPr lang="en-US" dirty="0"/>
              <a:t>---</a:t>
            </a:r>
            <a:r>
              <a:rPr lang="en-US" b="1" dirty="0"/>
              <a:t>The Book of Acts Ends Here-</a:t>
            </a:r>
            <a:r>
              <a:rPr lang="en-US" dirty="0"/>
              <a:t>--</a:t>
            </a:r>
          </a:p>
        </p:txBody>
      </p:sp>
      <p:cxnSp>
        <p:nvCxnSpPr>
          <p:cNvPr id="17" name="Straight Arrow Connector 16">
            <a:extLst>
              <a:ext uri="{FF2B5EF4-FFF2-40B4-BE49-F238E27FC236}">
                <a16:creationId xmlns:a16="http://schemas.microsoft.com/office/drawing/2014/main" id="{B83A43CD-784A-A744-A356-52E95BC206C2}"/>
              </a:ext>
            </a:extLst>
          </p:cNvPr>
          <p:cNvCxnSpPr>
            <a:cxnSpLocks/>
          </p:cNvCxnSpPr>
          <p:nvPr/>
        </p:nvCxnSpPr>
        <p:spPr>
          <a:xfrm>
            <a:off x="5470896" y="453006"/>
            <a:ext cx="1058141" cy="58536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218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F58B-46BA-564D-ABBB-4F74A02F6424}"/>
              </a:ext>
            </a:extLst>
          </p:cNvPr>
          <p:cNvSpPr>
            <a:spLocks noGrp="1"/>
          </p:cNvSpPr>
          <p:nvPr>
            <p:ph type="title"/>
          </p:nvPr>
        </p:nvSpPr>
        <p:spPr>
          <a:xfrm>
            <a:off x="147637" y="20955"/>
            <a:ext cx="8848726" cy="1608046"/>
          </a:xfrm>
        </p:spPr>
        <p:txBody>
          <a:bodyPr>
            <a:normAutofit/>
          </a:bodyPr>
          <a:lstStyle/>
          <a:p>
            <a:r>
              <a:rPr lang="en-US" sz="3200" dirty="0"/>
              <a:t>The Second Missionary Journey (Acts 15:36-18:22)</a:t>
            </a:r>
          </a:p>
        </p:txBody>
      </p:sp>
      <p:sp>
        <p:nvSpPr>
          <p:cNvPr id="4" name="TextBox 3">
            <a:extLst>
              <a:ext uri="{FF2B5EF4-FFF2-40B4-BE49-F238E27FC236}">
                <a16:creationId xmlns:a16="http://schemas.microsoft.com/office/drawing/2014/main" id="{429802CA-FE44-BD41-8B61-4F3E5E1CCF9D}"/>
              </a:ext>
            </a:extLst>
          </p:cNvPr>
          <p:cNvSpPr txBox="1"/>
          <p:nvPr/>
        </p:nvSpPr>
        <p:spPr>
          <a:xfrm>
            <a:off x="95250" y="1629001"/>
            <a:ext cx="1709738" cy="3139321"/>
          </a:xfrm>
          <a:prstGeom prst="rect">
            <a:avLst/>
          </a:prstGeom>
          <a:solidFill>
            <a:schemeClr val="accent1"/>
          </a:solidFill>
        </p:spPr>
        <p:txBody>
          <a:bodyPr wrap="square" rtlCol="0">
            <a:spAutoFit/>
          </a:bodyPr>
          <a:lstStyle/>
          <a:p>
            <a:r>
              <a:rPr lang="en-US" b="1" dirty="0"/>
              <a:t>COMPANIONS </a:t>
            </a:r>
            <a:r>
              <a:rPr lang="en-US" dirty="0"/>
              <a:t>Paul, Silas, Timothy, Luke</a:t>
            </a:r>
          </a:p>
          <a:p>
            <a:endParaRPr lang="en-US" dirty="0"/>
          </a:p>
          <a:p>
            <a:r>
              <a:rPr lang="en-US" b="1" dirty="0"/>
              <a:t>TIME</a:t>
            </a:r>
            <a:r>
              <a:rPr lang="en-US" dirty="0"/>
              <a:t>: About 3 years (AD 50-53)</a:t>
            </a:r>
          </a:p>
          <a:p>
            <a:endParaRPr lang="en-US" b="1" dirty="0"/>
          </a:p>
          <a:p>
            <a:r>
              <a:rPr lang="en-US" b="1" dirty="0"/>
              <a:t>DISTANCE</a:t>
            </a:r>
            <a:r>
              <a:rPr lang="en-US" dirty="0"/>
              <a:t> -  2800-3000 miles</a:t>
            </a:r>
          </a:p>
        </p:txBody>
      </p:sp>
      <p:sp>
        <p:nvSpPr>
          <p:cNvPr id="7" name="TextBox 6">
            <a:extLst>
              <a:ext uri="{FF2B5EF4-FFF2-40B4-BE49-F238E27FC236}">
                <a16:creationId xmlns:a16="http://schemas.microsoft.com/office/drawing/2014/main" id="{53CF41BA-684D-2C43-9E7D-0B0BA25861D9}"/>
              </a:ext>
            </a:extLst>
          </p:cNvPr>
          <p:cNvSpPr txBox="1"/>
          <p:nvPr/>
        </p:nvSpPr>
        <p:spPr>
          <a:xfrm>
            <a:off x="5543552" y="1629001"/>
            <a:ext cx="3609974" cy="4247317"/>
          </a:xfrm>
          <a:prstGeom prst="rect">
            <a:avLst/>
          </a:prstGeom>
          <a:solidFill>
            <a:schemeClr val="bg2"/>
          </a:solidFill>
          <a:ln>
            <a:solidFill>
              <a:schemeClr val="accent2">
                <a:lumMod val="60000"/>
                <a:lumOff val="40000"/>
              </a:schemeClr>
            </a:solidFill>
          </a:ln>
        </p:spPr>
        <p:txBody>
          <a:bodyPr wrap="square" rtlCol="0">
            <a:spAutoFit/>
          </a:bodyPr>
          <a:lstStyle/>
          <a:p>
            <a:r>
              <a:rPr lang="en-US" dirty="0"/>
              <a:t>              4.  Apollonia (17:1)</a:t>
            </a:r>
          </a:p>
          <a:p>
            <a:r>
              <a:rPr lang="en-US" dirty="0"/>
              <a:t>              5.  </a:t>
            </a:r>
            <a:r>
              <a:rPr lang="en-US" b="1" dirty="0"/>
              <a:t>Thessalonica (17:1-9)</a:t>
            </a:r>
          </a:p>
          <a:p>
            <a:r>
              <a:rPr lang="en-US" dirty="0"/>
              <a:t>              6 . Berea (17:10-17)</a:t>
            </a:r>
          </a:p>
          <a:p>
            <a:pPr marL="400050" indent="-400050">
              <a:buAutoNum type="romanUcPeriod" startAt="7"/>
            </a:pPr>
            <a:r>
              <a:rPr lang="en-US" b="1" dirty="0"/>
              <a:t>PROVINCE: ACHAIA (Greece)</a:t>
            </a:r>
          </a:p>
          <a:p>
            <a:r>
              <a:rPr lang="en-US" b="1" dirty="0"/>
              <a:t>              1</a:t>
            </a:r>
            <a:r>
              <a:rPr lang="en-US" dirty="0"/>
              <a:t>.  Athens (17:15-34)</a:t>
            </a:r>
            <a:br>
              <a:rPr lang="en-US" dirty="0"/>
            </a:br>
            <a:r>
              <a:rPr lang="en-US" dirty="0"/>
              <a:t>               2.  Corinth (18:1-17)</a:t>
            </a:r>
          </a:p>
          <a:p>
            <a:r>
              <a:rPr lang="en-US" dirty="0"/>
              <a:t>               3.  Cenchrea (18:18</a:t>
            </a:r>
            <a:r>
              <a:rPr lang="en-US" b="1" dirty="0"/>
              <a:t>)</a:t>
            </a:r>
          </a:p>
          <a:p>
            <a:r>
              <a:rPr lang="en-US" b="1" dirty="0"/>
              <a:t> VIII.</a:t>
            </a:r>
            <a:r>
              <a:rPr lang="en-US" dirty="0"/>
              <a:t> </a:t>
            </a:r>
            <a:r>
              <a:rPr lang="en-US" b="1" dirty="0"/>
              <a:t>PROVINCE</a:t>
            </a:r>
            <a:r>
              <a:rPr lang="en-US" dirty="0"/>
              <a:t>: ASIA MINOR</a:t>
            </a:r>
            <a:br>
              <a:rPr lang="en-US" dirty="0"/>
            </a:br>
            <a:r>
              <a:rPr lang="en-US" b="1" dirty="0"/>
              <a:t>               1.  </a:t>
            </a:r>
            <a:r>
              <a:rPr lang="en-US" dirty="0"/>
              <a:t>Ephesians (18:19-21)</a:t>
            </a:r>
            <a:br>
              <a:rPr lang="en-US" dirty="0"/>
            </a:br>
            <a:r>
              <a:rPr lang="en-US" b="1" dirty="0"/>
              <a:t>IX.    PROVINCE</a:t>
            </a:r>
            <a:r>
              <a:rPr lang="en-US" dirty="0"/>
              <a:t>: SYRIA</a:t>
            </a:r>
          </a:p>
          <a:p>
            <a:r>
              <a:rPr lang="en-US" dirty="0"/>
              <a:t>               1. Caesarea (18:22) </a:t>
            </a:r>
            <a:br>
              <a:rPr lang="en-US" dirty="0"/>
            </a:br>
            <a:r>
              <a:rPr lang="en-US" dirty="0"/>
              <a:t>               2. Jerusalem (18:21-22)</a:t>
            </a:r>
            <a:br>
              <a:rPr lang="en-US" dirty="0"/>
            </a:br>
            <a:r>
              <a:rPr lang="en-US" dirty="0"/>
              <a:t>               3.  Antioch (18:22)</a:t>
            </a:r>
          </a:p>
          <a:p>
            <a:r>
              <a:rPr lang="en-US" dirty="0"/>
              <a:t>   </a:t>
            </a:r>
          </a:p>
          <a:p>
            <a:r>
              <a:rPr lang="en-US" dirty="0"/>
              <a:t>         </a:t>
            </a:r>
          </a:p>
        </p:txBody>
      </p:sp>
      <p:sp>
        <p:nvSpPr>
          <p:cNvPr id="8" name="TextBox 7">
            <a:extLst>
              <a:ext uri="{FF2B5EF4-FFF2-40B4-BE49-F238E27FC236}">
                <a16:creationId xmlns:a16="http://schemas.microsoft.com/office/drawing/2014/main" id="{EACAD28F-9500-1C48-A37E-D2642498E19A}"/>
              </a:ext>
            </a:extLst>
          </p:cNvPr>
          <p:cNvSpPr txBox="1"/>
          <p:nvPr/>
        </p:nvSpPr>
        <p:spPr>
          <a:xfrm>
            <a:off x="1857377" y="1629001"/>
            <a:ext cx="3638549" cy="5078313"/>
          </a:xfrm>
          <a:prstGeom prst="rect">
            <a:avLst/>
          </a:prstGeom>
          <a:solidFill>
            <a:schemeClr val="bg2"/>
          </a:solidFill>
          <a:ln>
            <a:solidFill>
              <a:schemeClr val="bg2"/>
            </a:solidFill>
          </a:ln>
        </p:spPr>
        <p:txBody>
          <a:bodyPr wrap="square" rtlCol="0">
            <a:spAutoFit/>
          </a:bodyPr>
          <a:lstStyle/>
          <a:p>
            <a:r>
              <a:rPr lang="en-US" b="1" dirty="0"/>
              <a:t>I.     PROVINCE: </a:t>
            </a:r>
            <a:r>
              <a:rPr lang="en-US" dirty="0"/>
              <a:t>SYRIA</a:t>
            </a:r>
          </a:p>
          <a:p>
            <a:pPr marL="800100" lvl="1" indent="-342900">
              <a:buFont typeface="+mj-lt"/>
              <a:buAutoNum type="arabicPeriod"/>
            </a:pPr>
            <a:r>
              <a:rPr lang="en-US" dirty="0"/>
              <a:t>Antioch (15:35-41)</a:t>
            </a:r>
          </a:p>
          <a:p>
            <a:pPr marL="400050" indent="-400050">
              <a:buAutoNum type="romanUcPeriod" startAt="2"/>
            </a:pPr>
            <a:r>
              <a:rPr lang="en-US" b="1" dirty="0"/>
              <a:t>PROVINCE: </a:t>
            </a:r>
            <a:r>
              <a:rPr lang="en-US" dirty="0"/>
              <a:t>CILICIA (15:41)</a:t>
            </a:r>
          </a:p>
          <a:p>
            <a:pPr marL="400050" indent="-400050">
              <a:buAutoNum type="romanUcPeriod" startAt="2"/>
            </a:pPr>
            <a:r>
              <a:rPr lang="en-US" b="1" dirty="0"/>
              <a:t>PROVINCE</a:t>
            </a:r>
            <a:r>
              <a:rPr lang="en-US" dirty="0"/>
              <a:t>: GALATIA</a:t>
            </a:r>
          </a:p>
          <a:p>
            <a:r>
              <a:rPr lang="en-US" dirty="0"/>
              <a:t>       A.  Region: Lycaonia (14:6)</a:t>
            </a:r>
          </a:p>
          <a:p>
            <a:r>
              <a:rPr lang="en-US" dirty="0"/>
              <a:t>           1.  Derbe (16:1-5)</a:t>
            </a:r>
            <a:br>
              <a:rPr lang="en-US" dirty="0"/>
            </a:br>
            <a:r>
              <a:rPr lang="en-US" dirty="0"/>
              <a:t>           2.  Lystra (16:1-5)</a:t>
            </a:r>
          </a:p>
          <a:p>
            <a:r>
              <a:rPr lang="en-US" dirty="0"/>
              <a:t>IV.   </a:t>
            </a:r>
            <a:r>
              <a:rPr lang="en-US" b="1" dirty="0"/>
              <a:t>PROVINCE: ASIA MINOR </a:t>
            </a:r>
          </a:p>
          <a:p>
            <a:r>
              <a:rPr lang="en-US" dirty="0"/>
              <a:t>        A. Region: Phrygia (16:6)</a:t>
            </a:r>
          </a:p>
          <a:p>
            <a:r>
              <a:rPr lang="en-US" dirty="0"/>
              <a:t>        B. Region: Mysia (16:7)</a:t>
            </a:r>
            <a:br>
              <a:rPr lang="en-US" dirty="0"/>
            </a:br>
            <a:r>
              <a:rPr lang="en-US" dirty="0"/>
              <a:t>            1.  Troas (16:8-11)</a:t>
            </a:r>
          </a:p>
          <a:p>
            <a:pPr marL="400050" indent="-400050">
              <a:buAutoNum type="romanUcPeriod" startAt="5"/>
            </a:pPr>
            <a:r>
              <a:rPr lang="en-US" b="1" dirty="0"/>
              <a:t>PROVINCE: </a:t>
            </a:r>
            <a:r>
              <a:rPr lang="en-US" dirty="0"/>
              <a:t>SAMO-THRACIA</a:t>
            </a:r>
            <a:br>
              <a:rPr lang="en-US" dirty="0"/>
            </a:br>
            <a:r>
              <a:rPr lang="en-US" dirty="0"/>
              <a:t> (16:11)</a:t>
            </a:r>
          </a:p>
          <a:p>
            <a:pPr marL="400050" indent="-400050">
              <a:buAutoNum type="romanUcPeriod" startAt="5"/>
            </a:pPr>
            <a:r>
              <a:rPr lang="en-US" b="1" dirty="0"/>
              <a:t>PROVINCE:</a:t>
            </a:r>
            <a:r>
              <a:rPr lang="en-US" dirty="0"/>
              <a:t> MACEDONIA (16:9)</a:t>
            </a:r>
          </a:p>
          <a:p>
            <a:r>
              <a:rPr lang="en-US" dirty="0"/>
              <a:t>             1. Neopolis (16:11)</a:t>
            </a:r>
          </a:p>
          <a:p>
            <a:r>
              <a:rPr lang="en-US" dirty="0"/>
              <a:t>             2. Philippi (16:12-40)</a:t>
            </a:r>
          </a:p>
          <a:p>
            <a:r>
              <a:rPr lang="en-US" dirty="0"/>
              <a:t>             3. Amphipolis (17:1)</a:t>
            </a:r>
          </a:p>
        </p:txBody>
      </p:sp>
      <p:cxnSp>
        <p:nvCxnSpPr>
          <p:cNvPr id="5" name="Straight Arrow Connector 4">
            <a:extLst>
              <a:ext uri="{FF2B5EF4-FFF2-40B4-BE49-F238E27FC236}">
                <a16:creationId xmlns:a16="http://schemas.microsoft.com/office/drawing/2014/main" id="{7E7C7F00-BE5D-4C45-B5B8-46CCCFF43F6D}"/>
              </a:ext>
            </a:extLst>
          </p:cNvPr>
          <p:cNvCxnSpPr>
            <a:cxnSpLocks/>
          </p:cNvCxnSpPr>
          <p:nvPr/>
        </p:nvCxnSpPr>
        <p:spPr>
          <a:xfrm>
            <a:off x="5334000" y="1371600"/>
            <a:ext cx="904874" cy="76388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5927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675</TotalTime>
  <Words>4019</Words>
  <Application>Microsoft Macintosh PowerPoint</Application>
  <PresentationFormat>On-screen Show (4:3)</PresentationFormat>
  <Paragraphs>426</Paragraphs>
  <Slides>19</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Acts 17:1-15 </vt:lpstr>
      <vt:lpstr>PowerPoint Presentation</vt:lpstr>
      <vt:lpstr>1 Thessalonians</vt:lpstr>
      <vt:lpstr>PowerPoint Presentation</vt:lpstr>
      <vt:lpstr>PowerPoint Presentation</vt:lpstr>
      <vt:lpstr>About the New Testament  “Canon”</vt:lpstr>
      <vt:lpstr>PowerPoint Presentation</vt:lpstr>
      <vt:lpstr>The Second Missionary Journey (Acts 15:36-18:22)</vt:lpstr>
      <vt:lpstr>PowerPoint Presentation</vt:lpstr>
      <vt:lpstr>About the city -- Harkrider</vt:lpstr>
      <vt:lpstr>About the church --- Harkrider </vt:lpstr>
      <vt:lpstr>  Who wrote the book?  </vt:lpstr>
      <vt:lpstr>Where are we?</vt:lpstr>
      <vt:lpstr>Why is First Thessalonians so important?</vt:lpstr>
      <vt:lpstr>What’s the point?</vt:lpstr>
      <vt:lpstr>How do I apply this?</vt:lpstr>
      <vt:lpstr>Brief Outline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104</cp:revision>
  <cp:lastPrinted>2022-05-06T22:23:31Z</cp:lastPrinted>
  <dcterms:created xsi:type="dcterms:W3CDTF">2010-11-07T11:38:16Z</dcterms:created>
  <dcterms:modified xsi:type="dcterms:W3CDTF">2023-01-05T00:18:40Z</dcterms:modified>
</cp:coreProperties>
</file>